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Playfair Display"/>
      <p:regular r:id="rId35"/>
      <p:bold r:id="rId36"/>
      <p:italic r:id="rId37"/>
      <p:boldItalic r:id="rId38"/>
    </p:embeddedFont>
    <p:embeddedFont>
      <p:font typeface="Montserrat"/>
      <p:regular r:id="rId39"/>
      <p:bold r:id="rId40"/>
      <p:italic r:id="rId41"/>
      <p:boldItalic r:id="rId42"/>
    </p:embeddedFont>
    <p:embeddedFont>
      <p:font typeface="Oswald"/>
      <p:regular r:id="rId43"/>
      <p:bold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fntdata"/><Relationship Id="rId20" Type="http://schemas.openxmlformats.org/officeDocument/2006/relationships/slide" Target="slides/slide15.xml"/><Relationship Id="rId42" Type="http://schemas.openxmlformats.org/officeDocument/2006/relationships/font" Target="fonts/Montserrat-boldItalic.fntdata"/><Relationship Id="rId41" Type="http://schemas.openxmlformats.org/officeDocument/2006/relationships/font" Target="fonts/Montserrat-italic.fntdata"/><Relationship Id="rId22" Type="http://schemas.openxmlformats.org/officeDocument/2006/relationships/slide" Target="slides/slide17.xml"/><Relationship Id="rId44" Type="http://schemas.openxmlformats.org/officeDocument/2006/relationships/font" Target="fonts/Oswald-bold.fntdata"/><Relationship Id="rId21" Type="http://schemas.openxmlformats.org/officeDocument/2006/relationships/slide" Target="slides/slide16.xml"/><Relationship Id="rId43" Type="http://schemas.openxmlformats.org/officeDocument/2006/relationships/font" Target="fonts/Oswald-regular.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PlayfairDisplay-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PlayfairDisplay-italic.fntdata"/><Relationship Id="rId14" Type="http://schemas.openxmlformats.org/officeDocument/2006/relationships/slide" Target="slides/slide9.xml"/><Relationship Id="rId36" Type="http://schemas.openxmlformats.org/officeDocument/2006/relationships/font" Target="fonts/PlayfairDisplay-bold.fntdata"/><Relationship Id="rId17" Type="http://schemas.openxmlformats.org/officeDocument/2006/relationships/slide" Target="slides/slide12.xml"/><Relationship Id="rId39" Type="http://schemas.openxmlformats.org/officeDocument/2006/relationships/font" Target="fonts/Montserrat-regular.fntdata"/><Relationship Id="rId16" Type="http://schemas.openxmlformats.org/officeDocument/2006/relationships/slide" Target="slides/slide11.xml"/><Relationship Id="rId38" Type="http://schemas.openxmlformats.org/officeDocument/2006/relationships/font" Target="fonts/PlayfairDisplay-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56d08b616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56d08b616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56d08b61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56d08b61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56d08b616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56d08b616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56d08b6163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56d08b616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50694635b7_0_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50694635b7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50694635b7_0_8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50694635b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50694635b7_0_10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50694635b7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50694635b7_0_1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50694635b7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50694635b7_0_1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50694635b7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532859bd0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532859bd0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532859bd0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532859bd0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532859bd0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532859bd0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52a47223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52a47223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52a472238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52a472238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532ca234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532ca234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532ca2344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532ca2344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532ca2344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532ca2344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532ca2344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532ca2344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56d08b616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56d08b616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56d08b616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56d08b616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56d08b616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56d08b616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56d08b616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56d08b616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50694635b7_0_5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50694635b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50694635b7_0_7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50694635b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358475" y="0"/>
            <a:ext cx="38532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3" name="Google Shape;13;p2"/>
          <p:cNvSpPr txBox="1"/>
          <p:nvPr>
            <p:ph idx="1" type="subTitle"/>
          </p:nvPr>
        </p:nvSpPr>
        <p:spPr>
          <a:xfrm>
            <a:off x="344250" y="3550650"/>
            <a:ext cx="4910100" cy="577800"/>
          </a:xfrm>
          <a:prstGeom prst="rect">
            <a:avLst/>
          </a:prstGeom>
          <a:solidFill>
            <a:schemeClr val="dk2"/>
          </a:solidFill>
        </p:spPr>
        <p:txBody>
          <a:bodyPr anchorCtr="0" anchor="ctr" bIns="91425" lIns="91425" spcFirstLastPara="1" rIns="91425" wrap="square" tIns="91425">
            <a:normAutofit/>
          </a:bodyPr>
          <a:lstStyle>
            <a:lvl1pPr lv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4" name="Google Shape;14;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999925"/>
            <a:ext cx="8520600" cy="214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highlight>
                  <a:schemeClr val="dk1"/>
                </a:highlight>
              </a:defRPr>
            </a:lvl1pPr>
            <a:lvl2pPr indent="-317500" lvl="1" marL="914400" algn="ctr">
              <a:spcBef>
                <a:spcPts val="0"/>
              </a:spcBef>
              <a:spcAft>
                <a:spcPts val="0"/>
              </a:spcAft>
              <a:buSzPts val="1400"/>
              <a:buChar char="○"/>
              <a:defRPr>
                <a:highlight>
                  <a:schemeClr val="dk1"/>
                </a:highlight>
              </a:defRPr>
            </a:lvl2pPr>
            <a:lvl3pPr indent="-317500" lvl="2" marL="1371600" algn="ctr">
              <a:spcBef>
                <a:spcPts val="0"/>
              </a:spcBef>
              <a:spcAft>
                <a:spcPts val="0"/>
              </a:spcAft>
              <a:buSzPts val="1400"/>
              <a:buChar char="■"/>
              <a:defRPr>
                <a:highlight>
                  <a:schemeClr val="dk1"/>
                </a:highlight>
              </a:defRPr>
            </a:lvl3pPr>
            <a:lvl4pPr indent="-317500" lvl="3" marL="1828800" algn="ctr">
              <a:spcBef>
                <a:spcPts val="0"/>
              </a:spcBef>
              <a:spcAft>
                <a:spcPts val="0"/>
              </a:spcAft>
              <a:buSzPts val="1400"/>
              <a:buChar char="●"/>
              <a:defRPr>
                <a:highlight>
                  <a:schemeClr val="dk1"/>
                </a:highlight>
              </a:defRPr>
            </a:lvl4pPr>
            <a:lvl5pPr indent="-317500" lvl="4" marL="2286000" algn="ctr">
              <a:spcBef>
                <a:spcPts val="0"/>
              </a:spcBef>
              <a:spcAft>
                <a:spcPts val="0"/>
              </a:spcAft>
              <a:buSzPts val="1400"/>
              <a:buChar char="○"/>
              <a:defRPr>
                <a:highlight>
                  <a:schemeClr val="dk1"/>
                </a:highlight>
              </a:defRPr>
            </a:lvl5pPr>
            <a:lvl6pPr indent="-317500" lvl="5" marL="2743200" algn="ctr">
              <a:spcBef>
                <a:spcPts val="0"/>
              </a:spcBef>
              <a:spcAft>
                <a:spcPts val="0"/>
              </a:spcAft>
              <a:buSzPts val="1400"/>
              <a:buChar char="■"/>
              <a:defRPr>
                <a:highlight>
                  <a:schemeClr val="dk1"/>
                </a:highlight>
              </a:defRPr>
            </a:lvl6pPr>
            <a:lvl7pPr indent="-317500" lvl="6" marL="3200400" algn="ctr">
              <a:spcBef>
                <a:spcPts val="0"/>
              </a:spcBef>
              <a:spcAft>
                <a:spcPts val="0"/>
              </a:spcAft>
              <a:buSzPts val="1400"/>
              <a:buChar char="●"/>
              <a:defRPr>
                <a:highlight>
                  <a:schemeClr val="dk1"/>
                </a:highlight>
              </a:defRPr>
            </a:lvl7pPr>
            <a:lvl8pPr indent="-317500" lvl="7" marL="3657600" algn="ctr">
              <a:spcBef>
                <a:spcPts val="0"/>
              </a:spcBef>
              <a:spcAft>
                <a:spcPts val="0"/>
              </a:spcAft>
              <a:buSzPts val="1400"/>
              <a:buChar char="○"/>
              <a:defRPr>
                <a:highlight>
                  <a:schemeClr val="dk1"/>
                </a:highlight>
              </a:defRPr>
            </a:lvl8pPr>
            <a:lvl9pPr indent="-317500" lvl="8" marL="4114800" algn="ctr">
              <a:spcBef>
                <a:spcPts val="0"/>
              </a:spcBef>
              <a:spcAft>
                <a:spcPts val="0"/>
              </a:spcAft>
              <a:buSzPts val="1400"/>
              <a:buChar char="■"/>
              <a:defRPr>
                <a:highlight>
                  <a:schemeClr val="dk1"/>
                </a:highlight>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4"/>
        </a:solidFill>
      </p:bgPr>
    </p:bg>
    <p:spTree>
      <p:nvGrpSpPr>
        <p:cNvPr id="15"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18" name="Google Shape;18;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 name="Google Shape;21;p4"/>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5"/>
          <p:cNvSpPr txBox="1"/>
          <p:nvPr>
            <p:ph idx="1" type="body"/>
          </p:nvPr>
        </p:nvSpPr>
        <p:spPr>
          <a:xfrm>
            <a:off x="3117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37" name="Google Shape;3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9"/>
          <p:cNvSpPr txBox="1"/>
          <p:nvPr>
            <p:ph type="title"/>
          </p:nvPr>
        </p:nvSpPr>
        <p:spPr>
          <a:xfrm>
            <a:off x="265500" y="10816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highlight>
                  <a:schemeClr val="lt1"/>
                </a:highlight>
              </a:defRPr>
            </a:lvl1pPr>
            <a:lvl2pPr indent="-317500" lvl="1" marL="914400">
              <a:spcBef>
                <a:spcPts val="0"/>
              </a:spcBef>
              <a:spcAft>
                <a:spcPts val="0"/>
              </a:spcAft>
              <a:buSzPts val="1400"/>
              <a:buChar char="○"/>
              <a:defRPr>
                <a:highlight>
                  <a:schemeClr val="lt1"/>
                </a:highlight>
              </a:defRPr>
            </a:lvl2pPr>
            <a:lvl3pPr indent="-317500" lvl="2" marL="1371600">
              <a:spcBef>
                <a:spcPts val="0"/>
              </a:spcBef>
              <a:spcAft>
                <a:spcPts val="0"/>
              </a:spcAft>
              <a:buSzPts val="1400"/>
              <a:buChar char="■"/>
              <a:defRPr>
                <a:highlight>
                  <a:schemeClr val="lt1"/>
                </a:highlight>
              </a:defRPr>
            </a:lvl3pPr>
            <a:lvl4pPr indent="-317500" lvl="3" marL="1828800">
              <a:spcBef>
                <a:spcPts val="0"/>
              </a:spcBef>
              <a:spcAft>
                <a:spcPts val="0"/>
              </a:spcAft>
              <a:buSzPts val="1400"/>
              <a:buChar char="●"/>
              <a:defRPr>
                <a:highlight>
                  <a:schemeClr val="lt1"/>
                </a:highlight>
              </a:defRPr>
            </a:lvl4pPr>
            <a:lvl5pPr indent="-317500" lvl="4" marL="2286000">
              <a:spcBef>
                <a:spcPts val="0"/>
              </a:spcBef>
              <a:spcAft>
                <a:spcPts val="0"/>
              </a:spcAft>
              <a:buSzPts val="1400"/>
              <a:buChar char="○"/>
              <a:defRPr>
                <a:highlight>
                  <a:schemeClr val="lt1"/>
                </a:highlight>
              </a:defRPr>
            </a:lvl5pPr>
            <a:lvl6pPr indent="-317500" lvl="5" marL="2743200">
              <a:spcBef>
                <a:spcPts val="0"/>
              </a:spcBef>
              <a:spcAft>
                <a:spcPts val="0"/>
              </a:spcAft>
              <a:buSzPts val="1400"/>
              <a:buChar char="■"/>
              <a:defRPr>
                <a:highlight>
                  <a:schemeClr val="lt1"/>
                </a:highlight>
              </a:defRPr>
            </a:lvl6pPr>
            <a:lvl7pPr indent="-317500" lvl="6" marL="3200400">
              <a:spcBef>
                <a:spcPts val="0"/>
              </a:spcBef>
              <a:spcAft>
                <a:spcPts val="0"/>
              </a:spcAft>
              <a:buSzPts val="1400"/>
              <a:buChar char="●"/>
              <a:defRPr>
                <a:highlight>
                  <a:schemeClr val="lt1"/>
                </a:highlight>
              </a:defRPr>
            </a:lvl7pPr>
            <a:lvl8pPr indent="-317500" lvl="7" marL="3657600">
              <a:spcBef>
                <a:spcPts val="0"/>
              </a:spcBef>
              <a:spcAft>
                <a:spcPts val="0"/>
              </a:spcAft>
              <a:buSzPts val="1400"/>
              <a:buChar char="○"/>
              <a:defRPr>
                <a:highlight>
                  <a:schemeClr val="lt1"/>
                </a:highlight>
              </a:defRPr>
            </a:lvl8pPr>
            <a:lvl9pPr indent="-317500" lvl="8" marL="4114800">
              <a:spcBef>
                <a:spcPts val="0"/>
              </a:spcBef>
              <a:spcAft>
                <a:spcPts val="0"/>
              </a:spcAft>
              <a:buSzPts val="1400"/>
              <a:buChar char="■"/>
              <a:defRPr>
                <a:highlight>
                  <a:schemeClr val="lt1"/>
                </a:highlight>
              </a:defRPr>
            </a:lvl9pPr>
          </a:lstStyle>
          <a:p/>
        </p:txBody>
      </p:sp>
      <p:sp>
        <p:nvSpPr>
          <p:cNvPr id="44" name="Google Shape;4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highlight>
                  <a:schemeClr val="dk1"/>
                </a:highlight>
              </a:defRPr>
            </a:lvl1pPr>
          </a:lstStyle>
          <a:p/>
        </p:txBody>
      </p:sp>
      <p:sp>
        <p:nvSpPr>
          <p:cNvPr id="47" name="Google Shape;47;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op">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p:txBody>
      </p:sp>
      <p:sp>
        <p:nvSpPr>
          <p:cNvPr id="7" name="Google Shape;7;p1"/>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indent="-317500" lvl="1" marL="914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indent="-317500" lvl="2" marL="1371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indent="-317500" lvl="3" marL="1828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indent="-317500" lvl="4" marL="22860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indent="-317500" lvl="5" marL="27432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indent="-317500" lvl="6" marL="3200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indent="-317500" lvl="7" marL="3657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indent="-317500" lvl="8" marL="4114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2.png"/><Relationship Id="rId4" Type="http://schemas.openxmlformats.org/officeDocument/2006/relationships/image" Target="../media/image26.jpg"/><Relationship Id="rId5" Type="http://schemas.openxmlformats.org/officeDocument/2006/relationships/image" Target="../media/image11.png"/><Relationship Id="rId6"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stats.stackexchange.com/questions/543494/how-can-naive-bayes-overfit-the-data" TargetMode="Externa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hyperlink" Target="https://stackoverflow.com/questions/14254203/mixing-categorial-and-continuous-data-in-naive-bayes-classifier-using-scikit-lea/14255284#14255284" TargetMode="Externa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1.png"/><Relationship Id="rId4" Type="http://schemas.openxmlformats.org/officeDocument/2006/relationships/image" Target="../media/image2.png"/><Relationship Id="rId5" Type="http://schemas.openxmlformats.org/officeDocument/2006/relationships/image" Target="../media/image15.png"/><Relationship Id="rId6"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kaggle.com/datasets/gabrielluizone/us-domestic-flights-delay-prediction-2013-2018" TargetMode="Externa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txBox="1"/>
          <p:nvPr>
            <p:ph type="ctrTitle"/>
          </p:nvPr>
        </p:nvSpPr>
        <p:spPr>
          <a:xfrm>
            <a:off x="344250" y="1403850"/>
            <a:ext cx="8455500" cy="2146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513-B Group 19 Final Project</a:t>
            </a:r>
            <a:endParaRPr/>
          </a:p>
        </p:txBody>
      </p:sp>
      <p:sp>
        <p:nvSpPr>
          <p:cNvPr id="59" name="Google Shape;59;p13"/>
          <p:cNvSpPr txBox="1"/>
          <p:nvPr>
            <p:ph idx="1" type="subTitle"/>
          </p:nvPr>
        </p:nvSpPr>
        <p:spPr>
          <a:xfrm>
            <a:off x="344250" y="3550650"/>
            <a:ext cx="4910100" cy="577800"/>
          </a:xfrm>
          <a:prstGeom prst="rect">
            <a:avLst/>
          </a:prstGeom>
        </p:spPr>
        <p:txBody>
          <a:bodyPr anchorCtr="0" anchor="ctr" bIns="91425" lIns="91425" spcFirstLastPara="1" rIns="91425" wrap="square" tIns="91425">
            <a:normAutofit fontScale="62500" lnSpcReduction="20000"/>
          </a:bodyPr>
          <a:lstStyle/>
          <a:p>
            <a:pPr indent="0" lvl="0" marL="0" rtl="0" algn="l">
              <a:spcBef>
                <a:spcPts val="0"/>
              </a:spcBef>
              <a:spcAft>
                <a:spcPts val="0"/>
              </a:spcAft>
              <a:buNone/>
            </a:pPr>
            <a:r>
              <a:rPr lang="en"/>
              <a:t>Emma Hodor, Mihir Savalia, Samuel Miller, &amp; Dimitrios Haralampopoulos</a:t>
            </a:r>
            <a:endParaRPr sz="2400"/>
          </a:p>
        </p:txBody>
      </p:sp>
      <p:pic>
        <p:nvPicPr>
          <p:cNvPr id="60" name="Google Shape;60;p13"/>
          <p:cNvPicPr preferRelativeResize="0"/>
          <p:nvPr/>
        </p:nvPicPr>
        <p:blipFill>
          <a:blip r:embed="rId3">
            <a:alphaModFix/>
          </a:blip>
          <a:stretch>
            <a:fillRect/>
          </a:stretch>
        </p:blipFill>
        <p:spPr>
          <a:xfrm>
            <a:off x="476408" y="93725"/>
            <a:ext cx="1276625" cy="1136501"/>
          </a:xfrm>
          <a:prstGeom prst="rect">
            <a:avLst/>
          </a:prstGeom>
          <a:noFill/>
          <a:ln>
            <a:noFill/>
          </a:ln>
        </p:spPr>
      </p:pic>
      <p:pic>
        <p:nvPicPr>
          <p:cNvPr id="61" name="Google Shape;61;p13" title="pfp.jpg"/>
          <p:cNvPicPr preferRelativeResize="0"/>
          <p:nvPr/>
        </p:nvPicPr>
        <p:blipFill>
          <a:blip r:embed="rId4">
            <a:alphaModFix/>
          </a:blip>
          <a:stretch>
            <a:fillRect/>
          </a:stretch>
        </p:blipFill>
        <p:spPr>
          <a:xfrm>
            <a:off x="2314150" y="46863"/>
            <a:ext cx="1047740" cy="1230224"/>
          </a:xfrm>
          <a:prstGeom prst="rect">
            <a:avLst/>
          </a:prstGeom>
          <a:noFill/>
          <a:ln>
            <a:noFill/>
          </a:ln>
        </p:spPr>
      </p:pic>
      <p:pic>
        <p:nvPicPr>
          <p:cNvPr id="62" name="Google Shape;62;p13"/>
          <p:cNvPicPr preferRelativeResize="0"/>
          <p:nvPr/>
        </p:nvPicPr>
        <p:blipFill rotWithShape="1">
          <a:blip r:embed="rId5">
            <a:alphaModFix/>
          </a:blip>
          <a:srcRect b="23037" l="7316" r="7316" t="6939"/>
          <a:stretch/>
        </p:blipFill>
        <p:spPr>
          <a:xfrm>
            <a:off x="5364488" y="3637425"/>
            <a:ext cx="1124863" cy="1230198"/>
          </a:xfrm>
          <a:prstGeom prst="rect">
            <a:avLst/>
          </a:prstGeom>
          <a:noFill/>
          <a:ln>
            <a:noFill/>
          </a:ln>
        </p:spPr>
      </p:pic>
      <p:pic>
        <p:nvPicPr>
          <p:cNvPr id="63" name="Google Shape;63;p13" title="stevens-profile-picture.png"/>
          <p:cNvPicPr preferRelativeResize="0"/>
          <p:nvPr/>
        </p:nvPicPr>
        <p:blipFill>
          <a:blip r:embed="rId6">
            <a:alphaModFix/>
          </a:blip>
          <a:stretch>
            <a:fillRect/>
          </a:stretch>
        </p:blipFill>
        <p:spPr>
          <a:xfrm>
            <a:off x="6825025" y="3637425"/>
            <a:ext cx="824588" cy="1230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ANN Model Results</a:t>
            </a:r>
            <a:endParaRPr/>
          </a:p>
        </p:txBody>
      </p:sp>
      <p:sp>
        <p:nvSpPr>
          <p:cNvPr id="123" name="Google Shape;123;p22"/>
          <p:cNvSpPr txBox="1"/>
          <p:nvPr>
            <p:ph idx="1" type="body"/>
          </p:nvPr>
        </p:nvSpPr>
        <p:spPr>
          <a:xfrm>
            <a:off x="311700" y="1234050"/>
            <a:ext cx="3999900" cy="3334800"/>
          </a:xfrm>
          <a:prstGeom prst="rect">
            <a:avLst/>
          </a:prstGeom>
        </p:spPr>
        <p:txBody>
          <a:bodyPr anchorCtr="0" anchor="t" bIns="91425" lIns="91425" spcFirstLastPara="1" rIns="91425" wrap="square" tIns="91425">
            <a:normAutofit lnSpcReduction="10000"/>
          </a:bodyPr>
          <a:lstStyle/>
          <a:p>
            <a:pPr indent="-317500" lvl="0" marL="457200" rtl="0" algn="l">
              <a:spcBef>
                <a:spcPts val="0"/>
              </a:spcBef>
              <a:spcAft>
                <a:spcPts val="0"/>
              </a:spcAft>
              <a:buSzPts val="1400"/>
              <a:buChar char="●"/>
            </a:pPr>
            <a:r>
              <a:rPr lang="en"/>
              <a:t>Dummy columns created for categorical data then binarized</a:t>
            </a:r>
            <a:endParaRPr/>
          </a:p>
          <a:p>
            <a:pPr indent="-317500" lvl="0" marL="457200" rtl="0" algn="l">
              <a:spcBef>
                <a:spcPts val="0"/>
              </a:spcBef>
              <a:spcAft>
                <a:spcPts val="0"/>
              </a:spcAft>
              <a:buSzPts val="1400"/>
              <a:buChar char="●"/>
            </a:pPr>
            <a:r>
              <a:rPr lang="en"/>
              <a:t>All values scaled using Standard Scaler</a:t>
            </a:r>
            <a:endParaRPr/>
          </a:p>
          <a:p>
            <a:pPr indent="-317500" lvl="0" marL="457200" rtl="0" algn="l">
              <a:spcBef>
                <a:spcPts val="0"/>
              </a:spcBef>
              <a:spcAft>
                <a:spcPts val="0"/>
              </a:spcAft>
              <a:buSzPts val="1400"/>
              <a:buChar char="●"/>
            </a:pPr>
            <a:r>
              <a:rPr lang="en"/>
              <a:t>Trained on test sizes 0.2 and 0.3</a:t>
            </a:r>
            <a:endParaRPr/>
          </a:p>
          <a:p>
            <a:pPr indent="-317500" lvl="0" marL="457200" rtl="0" algn="l">
              <a:spcBef>
                <a:spcPts val="0"/>
              </a:spcBef>
              <a:spcAft>
                <a:spcPts val="0"/>
              </a:spcAft>
              <a:buSzPts val="1400"/>
              <a:buChar char="●"/>
            </a:pPr>
            <a:r>
              <a:rPr lang="en"/>
              <a:t>Multiple ANN models trained, most with single hidden layer of size of 55 (# of features including dummies)</a:t>
            </a:r>
            <a:endParaRPr/>
          </a:p>
          <a:p>
            <a:pPr indent="-317500" lvl="0" marL="457200" rtl="0" algn="l">
              <a:spcBef>
                <a:spcPts val="0"/>
              </a:spcBef>
              <a:spcAft>
                <a:spcPts val="0"/>
              </a:spcAft>
              <a:buSzPts val="1400"/>
              <a:buChar char="●"/>
            </a:pPr>
            <a:r>
              <a:rPr lang="en"/>
              <a:t>Other models include 2 layers (55, 27)</a:t>
            </a:r>
            <a:endParaRPr/>
          </a:p>
          <a:p>
            <a:pPr indent="-317500" lvl="0" marL="457200" rtl="0" algn="l">
              <a:spcBef>
                <a:spcPts val="0"/>
              </a:spcBef>
              <a:spcAft>
                <a:spcPts val="0"/>
              </a:spcAft>
              <a:buSzPts val="1400"/>
              <a:buChar char="●"/>
            </a:pPr>
            <a:r>
              <a:rPr lang="en"/>
              <a:t>Added adaptive learning rate, lowered alpha, early stopping, and 1000 max iters</a:t>
            </a:r>
            <a:endParaRPr/>
          </a:p>
          <a:p>
            <a:pPr indent="-317500" lvl="0" marL="457200" rtl="0" algn="l">
              <a:spcBef>
                <a:spcPts val="0"/>
              </a:spcBef>
              <a:spcAft>
                <a:spcPts val="0"/>
              </a:spcAft>
              <a:buSzPts val="1400"/>
              <a:buChar char="●"/>
            </a:pPr>
            <a:r>
              <a:rPr lang="en"/>
              <a:t>Training results remained largely the same (~100% on eval metrics) despite efforts</a:t>
            </a:r>
            <a:endParaRPr/>
          </a:p>
        </p:txBody>
      </p:sp>
      <p:pic>
        <p:nvPicPr>
          <p:cNvPr id="124" name="Google Shape;124;p22"/>
          <p:cNvPicPr preferRelativeResize="0"/>
          <p:nvPr/>
        </p:nvPicPr>
        <p:blipFill>
          <a:blip r:embed="rId3">
            <a:alphaModFix/>
          </a:blip>
          <a:stretch>
            <a:fillRect/>
          </a:stretch>
        </p:blipFill>
        <p:spPr>
          <a:xfrm>
            <a:off x="4311600" y="1837926"/>
            <a:ext cx="4570901" cy="1467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ANN Model Issues</a:t>
            </a:r>
            <a:endParaRPr/>
          </a:p>
        </p:txBody>
      </p:sp>
      <p:sp>
        <p:nvSpPr>
          <p:cNvPr id="130" name="Google Shape;130;p23"/>
          <p:cNvSpPr txBox="1"/>
          <p:nvPr>
            <p:ph idx="1" type="body"/>
          </p:nvPr>
        </p:nvSpPr>
        <p:spPr>
          <a:xfrm>
            <a:off x="311700" y="1234050"/>
            <a:ext cx="3999900" cy="33348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Data required some amount of preprocessing before use</a:t>
            </a:r>
            <a:endParaRPr/>
          </a:p>
          <a:p>
            <a:pPr indent="-317500" lvl="0" marL="457200" rtl="0" algn="l">
              <a:spcBef>
                <a:spcPts val="0"/>
              </a:spcBef>
              <a:spcAft>
                <a:spcPts val="0"/>
              </a:spcAft>
              <a:buSzPts val="1400"/>
              <a:buChar char="●"/>
            </a:pPr>
            <a:r>
              <a:rPr lang="en"/>
              <a:t>Alarmingly high metrics despite attempts to regularize are indicative of overfitting</a:t>
            </a:r>
            <a:endParaRPr/>
          </a:p>
          <a:p>
            <a:pPr indent="-317500" lvl="0" marL="457200" rtl="0" algn="l">
              <a:spcBef>
                <a:spcPts val="0"/>
              </a:spcBef>
              <a:spcAft>
                <a:spcPts val="0"/>
              </a:spcAft>
              <a:buSzPts val="1400"/>
              <a:buChar char="●"/>
            </a:pPr>
            <a:r>
              <a:rPr lang="en"/>
              <a:t>Other regularization techniques such as dropout are possible for ANNs, but require the use of other libraries</a:t>
            </a:r>
            <a:endParaRPr/>
          </a:p>
        </p:txBody>
      </p:sp>
      <p:pic>
        <p:nvPicPr>
          <p:cNvPr id="131" name="Google Shape;131;p23"/>
          <p:cNvPicPr preferRelativeResize="0"/>
          <p:nvPr/>
        </p:nvPicPr>
        <p:blipFill>
          <a:blip r:embed="rId3">
            <a:alphaModFix/>
          </a:blip>
          <a:stretch>
            <a:fillRect/>
          </a:stretch>
        </p:blipFill>
        <p:spPr>
          <a:xfrm>
            <a:off x="4500349" y="269299"/>
            <a:ext cx="4132102" cy="2356875"/>
          </a:xfrm>
          <a:prstGeom prst="rect">
            <a:avLst/>
          </a:prstGeom>
          <a:noFill/>
          <a:ln>
            <a:noFill/>
          </a:ln>
        </p:spPr>
      </p:pic>
      <p:pic>
        <p:nvPicPr>
          <p:cNvPr id="132" name="Google Shape;132;p23"/>
          <p:cNvPicPr preferRelativeResize="0"/>
          <p:nvPr/>
        </p:nvPicPr>
        <p:blipFill>
          <a:blip r:embed="rId4">
            <a:alphaModFix/>
          </a:blip>
          <a:stretch>
            <a:fillRect/>
          </a:stretch>
        </p:blipFill>
        <p:spPr>
          <a:xfrm>
            <a:off x="5110137" y="2626175"/>
            <a:ext cx="2912525" cy="2464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Naive Bayes Model Results</a:t>
            </a:r>
            <a:endParaRPr/>
          </a:p>
        </p:txBody>
      </p:sp>
      <p:sp>
        <p:nvSpPr>
          <p:cNvPr id="138" name="Google Shape;138;p24"/>
          <p:cNvSpPr txBox="1"/>
          <p:nvPr>
            <p:ph idx="1" type="body"/>
          </p:nvPr>
        </p:nvSpPr>
        <p:spPr>
          <a:xfrm>
            <a:off x="311700" y="1234050"/>
            <a:ext cx="3999900" cy="33348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Data required One-Hot Encoding of Categorical data before processing</a:t>
            </a:r>
            <a:endParaRPr/>
          </a:p>
          <a:p>
            <a:pPr indent="-317500" lvl="0" marL="457200" rtl="0" algn="l">
              <a:spcBef>
                <a:spcPts val="0"/>
              </a:spcBef>
              <a:spcAft>
                <a:spcPts val="0"/>
              </a:spcAft>
              <a:buSzPts val="1400"/>
              <a:buChar char="●"/>
            </a:pPr>
            <a:r>
              <a:rPr lang="en"/>
              <a:t>Numerical data was MinMax Scaled before training</a:t>
            </a:r>
            <a:endParaRPr/>
          </a:p>
          <a:p>
            <a:pPr indent="-317500" lvl="0" marL="457200" rtl="0" algn="l">
              <a:spcBef>
                <a:spcPts val="0"/>
              </a:spcBef>
              <a:spcAft>
                <a:spcPts val="0"/>
              </a:spcAft>
              <a:buSzPts val="1400"/>
              <a:buChar char="●"/>
            </a:pPr>
            <a:r>
              <a:rPr lang="en"/>
              <a:t>Accuracy of the model was again 100%, as were the other metrics</a:t>
            </a:r>
            <a:endParaRPr/>
          </a:p>
          <a:p>
            <a:pPr indent="-317500" lvl="0" marL="457200" rtl="0" algn="l">
              <a:spcBef>
                <a:spcPts val="0"/>
              </a:spcBef>
              <a:spcAft>
                <a:spcPts val="0"/>
              </a:spcAft>
              <a:buSzPts val="1400"/>
              <a:buChar char="●"/>
            </a:pPr>
            <a:r>
              <a:rPr lang="en"/>
              <a:t>Harder model to overfit than others, more likely to underfit (</a:t>
            </a:r>
            <a:r>
              <a:rPr lang="en" u="sng">
                <a:solidFill>
                  <a:schemeClr val="hlink"/>
                </a:solidFill>
                <a:hlinkClick r:id="rId3"/>
              </a:rPr>
              <a:t>https://stats.stackexchange.com/questions/543494/how-can-naive-bayes-overfit-the-data</a:t>
            </a:r>
            <a:r>
              <a:rPr lang="en"/>
              <a:t>) </a:t>
            </a:r>
            <a:endParaRPr/>
          </a:p>
        </p:txBody>
      </p:sp>
      <p:pic>
        <p:nvPicPr>
          <p:cNvPr id="139" name="Google Shape;139;p24"/>
          <p:cNvPicPr preferRelativeResize="0"/>
          <p:nvPr/>
        </p:nvPicPr>
        <p:blipFill>
          <a:blip r:embed="rId4">
            <a:alphaModFix/>
          </a:blip>
          <a:stretch>
            <a:fillRect/>
          </a:stretch>
        </p:blipFill>
        <p:spPr>
          <a:xfrm>
            <a:off x="4416549" y="1824823"/>
            <a:ext cx="4571999" cy="1493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Naive Bayes Model Issues</a:t>
            </a:r>
            <a:endParaRPr/>
          </a:p>
        </p:txBody>
      </p:sp>
      <p:sp>
        <p:nvSpPr>
          <p:cNvPr id="145" name="Google Shape;145;p25"/>
          <p:cNvSpPr txBox="1"/>
          <p:nvPr>
            <p:ph idx="1" type="body"/>
          </p:nvPr>
        </p:nvSpPr>
        <p:spPr>
          <a:xfrm>
            <a:off x="311700" y="1234050"/>
            <a:ext cx="3999900" cy="33348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No metrics changed even when alpha was raised and test size increased</a:t>
            </a:r>
            <a:endParaRPr/>
          </a:p>
          <a:p>
            <a:pPr indent="-317500" lvl="0" marL="457200" rtl="0" algn="l">
              <a:spcBef>
                <a:spcPts val="0"/>
              </a:spcBef>
              <a:spcAft>
                <a:spcPts val="0"/>
              </a:spcAft>
              <a:buSzPts val="1400"/>
              <a:buChar char="●"/>
            </a:pPr>
            <a:r>
              <a:rPr lang="en"/>
              <a:t>Because of clashing data types (categorical and continuous),  a single model was not sufficient</a:t>
            </a:r>
            <a:endParaRPr/>
          </a:p>
          <a:p>
            <a:pPr indent="-317500" lvl="0" marL="457200" rtl="0" algn="l">
              <a:spcBef>
                <a:spcPts val="0"/>
              </a:spcBef>
              <a:spcAft>
                <a:spcPts val="0"/>
              </a:spcAft>
              <a:buSzPts val="1400"/>
              <a:buChar char="●"/>
            </a:pPr>
            <a:r>
              <a:rPr lang="en"/>
              <a:t>3 models had to be trained:</a:t>
            </a:r>
            <a:endParaRPr/>
          </a:p>
          <a:p>
            <a:pPr indent="-304800" lvl="1" marL="914400" rtl="0" algn="l">
              <a:spcBef>
                <a:spcPts val="0"/>
              </a:spcBef>
              <a:spcAft>
                <a:spcPts val="0"/>
              </a:spcAft>
              <a:buSzPts val="1200"/>
              <a:buChar char="○"/>
            </a:pPr>
            <a:r>
              <a:rPr lang="en"/>
              <a:t>Categorical - CNB</a:t>
            </a:r>
            <a:endParaRPr/>
          </a:p>
          <a:p>
            <a:pPr indent="-304800" lvl="1" marL="914400" rtl="0" algn="l">
              <a:spcBef>
                <a:spcPts val="0"/>
              </a:spcBef>
              <a:spcAft>
                <a:spcPts val="0"/>
              </a:spcAft>
              <a:buSzPts val="1200"/>
              <a:buChar char="○"/>
            </a:pPr>
            <a:r>
              <a:rPr lang="en"/>
              <a:t>Continuous - Gaussian NB</a:t>
            </a:r>
            <a:endParaRPr/>
          </a:p>
          <a:p>
            <a:pPr indent="-304800" lvl="1" marL="914400" rtl="0" algn="l">
              <a:spcBef>
                <a:spcPts val="0"/>
              </a:spcBef>
              <a:spcAft>
                <a:spcPts val="0"/>
              </a:spcAft>
              <a:buSzPts val="1200"/>
              <a:buChar char="○"/>
            </a:pPr>
            <a:r>
              <a:rPr lang="en"/>
              <a:t>Concatenated class </a:t>
            </a:r>
            <a:r>
              <a:rPr lang="en"/>
              <a:t>probabilities</a:t>
            </a:r>
            <a:r>
              <a:rPr lang="en"/>
              <a:t> - GNB</a:t>
            </a:r>
            <a:endParaRPr/>
          </a:p>
          <a:p>
            <a:pPr indent="-317500" lvl="0" marL="457200" rtl="0" algn="l">
              <a:spcBef>
                <a:spcPts val="0"/>
              </a:spcBef>
              <a:spcAft>
                <a:spcPts val="0"/>
              </a:spcAft>
              <a:buSzPts val="1400"/>
              <a:buChar char="●"/>
            </a:pPr>
            <a:r>
              <a:rPr lang="en"/>
              <a:t>Credit to </a:t>
            </a:r>
            <a:r>
              <a:rPr lang="en" u="sng">
                <a:solidFill>
                  <a:schemeClr val="hlink"/>
                </a:solidFill>
                <a:hlinkClick r:id="rId3"/>
              </a:rPr>
              <a:t>ogrisel on StackOverflow</a:t>
            </a:r>
            <a:r>
              <a:rPr lang="en"/>
              <a:t> for helping me solve this issue</a:t>
            </a:r>
            <a:endParaRPr/>
          </a:p>
        </p:txBody>
      </p:sp>
      <p:pic>
        <p:nvPicPr>
          <p:cNvPr id="146" name="Google Shape;146;p25"/>
          <p:cNvPicPr preferRelativeResize="0"/>
          <p:nvPr/>
        </p:nvPicPr>
        <p:blipFill>
          <a:blip r:embed="rId4">
            <a:alphaModFix/>
          </a:blip>
          <a:stretch>
            <a:fillRect/>
          </a:stretch>
        </p:blipFill>
        <p:spPr>
          <a:xfrm>
            <a:off x="4436975" y="852450"/>
            <a:ext cx="4527600" cy="366061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CART Model Results</a:t>
            </a:r>
            <a:endParaRPr/>
          </a:p>
        </p:txBody>
      </p:sp>
      <p:sp>
        <p:nvSpPr>
          <p:cNvPr id="152" name="Google Shape;152;p26"/>
          <p:cNvSpPr txBox="1"/>
          <p:nvPr>
            <p:ph idx="1" type="body"/>
          </p:nvPr>
        </p:nvSpPr>
        <p:spPr>
          <a:xfrm>
            <a:off x="311700" y="1234050"/>
            <a:ext cx="39999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How did I prepare the data? </a:t>
            </a:r>
            <a:endParaRPr/>
          </a:p>
          <a:p>
            <a:pPr indent="0" lvl="0" marL="0" rtl="0" algn="l">
              <a:spcBef>
                <a:spcPts val="1200"/>
              </a:spcBef>
              <a:spcAft>
                <a:spcPts val="1200"/>
              </a:spcAft>
              <a:buNone/>
            </a:pPr>
            <a:r>
              <a:rPr lang="en"/>
              <a:t>The data does not have to be prepared before fitting the model, as one of the advantages of CART is its usability on both continuous (regression) and categorical (classification) data, which our dataset has both. CART is also robust against outliers in our data and can handle missing values (though our dataset doesn’t have missing values). The CART algorithm creates a decision tree where each node has a prediction for the target variable (is_delayed, a boolean) at the end. </a:t>
            </a:r>
            <a:endParaRPr/>
          </a:p>
        </p:txBody>
      </p:sp>
      <p:sp>
        <p:nvSpPr>
          <p:cNvPr id="153" name="Google Shape;153;p26"/>
          <p:cNvSpPr txBox="1"/>
          <p:nvPr>
            <p:ph idx="1" type="body"/>
          </p:nvPr>
        </p:nvSpPr>
        <p:spPr>
          <a:xfrm>
            <a:off x="4572000" y="1175825"/>
            <a:ext cx="39999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How accurate was the model on test data?</a:t>
            </a:r>
            <a:endParaRPr/>
          </a:p>
          <a:p>
            <a:pPr indent="0" lvl="0" marL="0" rtl="0" algn="l">
              <a:spcBef>
                <a:spcPts val="1200"/>
              </a:spcBef>
              <a:spcAft>
                <a:spcPts val="1200"/>
              </a:spcAft>
              <a:buNone/>
            </a:pPr>
            <a:r>
              <a:rPr lang="en"/>
              <a:t>After properly experimenting and setting my hyperparameters on my CART model, I ended up with an accuracy of 99%. The model was first trained on the training set of the data (set by sklearn’s train_test_split function to ensure randomness) and then applied to the testing set, which encompassed 20% of the data.</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CART Model Issues</a:t>
            </a:r>
            <a:endParaRPr/>
          </a:p>
        </p:txBody>
      </p:sp>
      <p:sp>
        <p:nvSpPr>
          <p:cNvPr id="159" name="Google Shape;159;p27"/>
          <p:cNvSpPr txBox="1"/>
          <p:nvPr>
            <p:ph idx="1" type="body"/>
          </p:nvPr>
        </p:nvSpPr>
        <p:spPr>
          <a:xfrm>
            <a:off x="311700" y="1089925"/>
            <a:ext cx="39999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What issues did I run into while figuring out my CART model?</a:t>
            </a:r>
            <a:endParaRPr/>
          </a:p>
          <a:p>
            <a:pPr indent="0" lvl="0" marL="0" rtl="0" algn="l">
              <a:spcBef>
                <a:spcPts val="1200"/>
              </a:spcBef>
              <a:spcAft>
                <a:spcPts val="1200"/>
              </a:spcAft>
              <a:buNone/>
            </a:pPr>
            <a:r>
              <a:rPr lang="en"/>
              <a:t>I first created my CART model without setting any hyperparameters, not realizing how this would lead to one of CART’s major flaws - </a:t>
            </a:r>
            <a:r>
              <a:rPr b="1" lang="en"/>
              <a:t>overfitting data</a:t>
            </a:r>
            <a:r>
              <a:rPr lang="en"/>
              <a:t>. My first model tree was getting 100% accuracy and perfectly predicting every flight delay, which seems like a good outcome but actually means my model was essentially memorizing the training data, making it much less usable on unseen data.</a:t>
            </a:r>
            <a:endParaRPr/>
          </a:p>
        </p:txBody>
      </p:sp>
      <p:sp>
        <p:nvSpPr>
          <p:cNvPr id="160" name="Google Shape;160;p27"/>
          <p:cNvSpPr txBox="1"/>
          <p:nvPr>
            <p:ph idx="1" type="body"/>
          </p:nvPr>
        </p:nvSpPr>
        <p:spPr>
          <a:xfrm>
            <a:off x="4572000" y="1089925"/>
            <a:ext cx="39999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What did I change to fix the overfitting?</a:t>
            </a:r>
            <a:endParaRPr b="1"/>
          </a:p>
          <a:p>
            <a:pPr indent="0" lvl="0" marL="0" rtl="0" algn="l">
              <a:spcBef>
                <a:spcPts val="1200"/>
              </a:spcBef>
              <a:spcAft>
                <a:spcPts val="0"/>
              </a:spcAft>
              <a:buNone/>
            </a:pPr>
            <a:r>
              <a:rPr lang="en"/>
              <a:t>As seen in the code below, I added hyperparameters to the Classifier function to ensure there was a cap on the maximum depth, maximum number of leaf nodes, and maximum number of features to use when looking for the best split in the tree.</a:t>
            </a:r>
            <a:endParaRPr/>
          </a:p>
          <a:p>
            <a:pPr indent="0" lvl="0" marL="0" rtl="0" algn="l">
              <a:spcBef>
                <a:spcPts val="1200"/>
              </a:spcBef>
              <a:spcAft>
                <a:spcPts val="1200"/>
              </a:spcAft>
              <a:buNone/>
            </a:pPr>
            <a:r>
              <a:t/>
            </a:r>
            <a:endParaRPr/>
          </a:p>
        </p:txBody>
      </p:sp>
      <p:pic>
        <p:nvPicPr>
          <p:cNvPr id="161" name="Google Shape;161;p27"/>
          <p:cNvPicPr preferRelativeResize="0"/>
          <p:nvPr/>
        </p:nvPicPr>
        <p:blipFill>
          <a:blip r:embed="rId3">
            <a:alphaModFix/>
          </a:blip>
          <a:stretch>
            <a:fillRect/>
          </a:stretch>
        </p:blipFill>
        <p:spPr>
          <a:xfrm>
            <a:off x="311700" y="4065532"/>
            <a:ext cx="9144001" cy="90323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8"/>
          <p:cNvSpPr txBox="1"/>
          <p:nvPr>
            <p:ph type="title"/>
          </p:nvPr>
        </p:nvSpPr>
        <p:spPr>
          <a:xfrm>
            <a:off x="311700" y="123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CART Trees</a:t>
            </a:r>
            <a:endParaRPr/>
          </a:p>
        </p:txBody>
      </p:sp>
      <p:sp>
        <p:nvSpPr>
          <p:cNvPr id="167" name="Google Shape;167;p28"/>
          <p:cNvSpPr txBox="1"/>
          <p:nvPr>
            <p:ph idx="1" type="body"/>
          </p:nvPr>
        </p:nvSpPr>
        <p:spPr>
          <a:xfrm>
            <a:off x="311700" y="696250"/>
            <a:ext cx="39999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Initial CART Tree:</a:t>
            </a:r>
            <a:endParaRPr/>
          </a:p>
          <a:p>
            <a:pPr indent="0" lvl="0" marL="0" rtl="0" algn="l">
              <a:spcBef>
                <a:spcPts val="1200"/>
              </a:spcBef>
              <a:spcAft>
                <a:spcPts val="1200"/>
              </a:spcAft>
              <a:buNone/>
            </a:pPr>
            <a:r>
              <a:t/>
            </a:r>
            <a:endParaRPr/>
          </a:p>
        </p:txBody>
      </p:sp>
      <p:pic>
        <p:nvPicPr>
          <p:cNvPr id="168" name="Google Shape;168;p28"/>
          <p:cNvPicPr preferRelativeResize="0"/>
          <p:nvPr/>
        </p:nvPicPr>
        <p:blipFill>
          <a:blip r:embed="rId3">
            <a:alphaModFix/>
          </a:blip>
          <a:stretch>
            <a:fillRect/>
          </a:stretch>
        </p:blipFill>
        <p:spPr>
          <a:xfrm>
            <a:off x="311700" y="1056375"/>
            <a:ext cx="3635249" cy="2513025"/>
          </a:xfrm>
          <a:prstGeom prst="rect">
            <a:avLst/>
          </a:prstGeom>
          <a:noFill/>
          <a:ln>
            <a:noFill/>
          </a:ln>
        </p:spPr>
      </p:pic>
      <p:pic>
        <p:nvPicPr>
          <p:cNvPr id="169" name="Google Shape;169;p28"/>
          <p:cNvPicPr preferRelativeResize="0"/>
          <p:nvPr/>
        </p:nvPicPr>
        <p:blipFill>
          <a:blip r:embed="rId4">
            <a:alphaModFix/>
          </a:blip>
          <a:stretch>
            <a:fillRect/>
          </a:stretch>
        </p:blipFill>
        <p:spPr>
          <a:xfrm>
            <a:off x="4406100" y="1056376"/>
            <a:ext cx="4426199" cy="2614550"/>
          </a:xfrm>
          <a:prstGeom prst="rect">
            <a:avLst/>
          </a:prstGeom>
          <a:noFill/>
          <a:ln>
            <a:noFill/>
          </a:ln>
        </p:spPr>
      </p:pic>
      <p:sp>
        <p:nvSpPr>
          <p:cNvPr id="170" name="Google Shape;170;p28"/>
          <p:cNvSpPr txBox="1"/>
          <p:nvPr>
            <p:ph idx="1" type="body"/>
          </p:nvPr>
        </p:nvSpPr>
        <p:spPr>
          <a:xfrm>
            <a:off x="4619250" y="696250"/>
            <a:ext cx="39999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Final</a:t>
            </a:r>
            <a:r>
              <a:rPr b="1" lang="en"/>
              <a:t> CART Tree:</a:t>
            </a:r>
            <a:endParaRPr/>
          </a:p>
          <a:p>
            <a:pPr indent="0" lvl="0" marL="0" rtl="0" algn="l">
              <a:spcBef>
                <a:spcPts val="1200"/>
              </a:spcBef>
              <a:spcAft>
                <a:spcPts val="1200"/>
              </a:spcAft>
              <a:buNone/>
            </a:pPr>
            <a:r>
              <a:t/>
            </a:r>
            <a:endParaRPr/>
          </a:p>
        </p:txBody>
      </p:sp>
      <p:pic>
        <p:nvPicPr>
          <p:cNvPr id="171" name="Google Shape;171;p28"/>
          <p:cNvPicPr preferRelativeResize="0"/>
          <p:nvPr/>
        </p:nvPicPr>
        <p:blipFill>
          <a:blip r:embed="rId5">
            <a:alphaModFix/>
          </a:blip>
          <a:stretch>
            <a:fillRect/>
          </a:stretch>
        </p:blipFill>
        <p:spPr>
          <a:xfrm>
            <a:off x="4572000" y="3670924"/>
            <a:ext cx="4378901" cy="1383275"/>
          </a:xfrm>
          <a:prstGeom prst="rect">
            <a:avLst/>
          </a:prstGeom>
          <a:noFill/>
          <a:ln>
            <a:noFill/>
          </a:ln>
        </p:spPr>
      </p:pic>
      <p:pic>
        <p:nvPicPr>
          <p:cNvPr id="172" name="Google Shape;172;p28"/>
          <p:cNvPicPr preferRelativeResize="0"/>
          <p:nvPr/>
        </p:nvPicPr>
        <p:blipFill>
          <a:blip r:embed="rId6">
            <a:alphaModFix/>
          </a:blip>
          <a:stretch>
            <a:fillRect/>
          </a:stretch>
        </p:blipFill>
        <p:spPr>
          <a:xfrm>
            <a:off x="51538" y="3648600"/>
            <a:ext cx="4520232" cy="1427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KNN Model Results</a:t>
            </a:r>
            <a:endParaRPr/>
          </a:p>
        </p:txBody>
      </p:sp>
      <p:sp>
        <p:nvSpPr>
          <p:cNvPr id="178" name="Google Shape;178;p29"/>
          <p:cNvSpPr txBox="1"/>
          <p:nvPr>
            <p:ph idx="1" type="body"/>
          </p:nvPr>
        </p:nvSpPr>
        <p:spPr>
          <a:xfrm>
            <a:off x="311700" y="1234050"/>
            <a:ext cx="39999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How did I prepare the data? </a:t>
            </a:r>
            <a:endParaRPr/>
          </a:p>
          <a:p>
            <a:pPr indent="0" lvl="0" marL="0" rtl="0" algn="l">
              <a:spcBef>
                <a:spcPts val="1200"/>
              </a:spcBef>
              <a:spcAft>
                <a:spcPts val="1200"/>
              </a:spcAft>
              <a:buNone/>
            </a:pPr>
            <a:r>
              <a:rPr lang="en"/>
              <a:t>The KNN model calculates </a:t>
            </a:r>
            <a:r>
              <a:rPr b="1" lang="en"/>
              <a:t>distance</a:t>
            </a:r>
            <a:r>
              <a:rPr lang="en"/>
              <a:t> in order to compare </a:t>
            </a:r>
            <a:r>
              <a:rPr lang="en"/>
              <a:t>records</a:t>
            </a:r>
            <a:r>
              <a:rPr lang="en"/>
              <a:t> and find the k-nearest neighbors (or matches). This means I had to normalize the continuous data to prevent large values in certain columns overwhelming other columns, along with one-hot encoding the categorical columns since KNN won’t understand the categories otherwise. For normalizing, I used a MinMaxScaler. For categorical data, I used the sklearn module’s OneHotEncoder.</a:t>
            </a:r>
            <a:endParaRPr/>
          </a:p>
        </p:txBody>
      </p:sp>
      <p:sp>
        <p:nvSpPr>
          <p:cNvPr id="179" name="Google Shape;179;p29"/>
          <p:cNvSpPr txBox="1"/>
          <p:nvPr>
            <p:ph idx="1" type="body"/>
          </p:nvPr>
        </p:nvSpPr>
        <p:spPr>
          <a:xfrm>
            <a:off x="4572000" y="445025"/>
            <a:ext cx="39999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How accurate was the model on test data?</a:t>
            </a:r>
            <a:endParaRPr/>
          </a:p>
          <a:p>
            <a:pPr indent="0" lvl="0" marL="0" rtl="0" algn="l">
              <a:spcBef>
                <a:spcPts val="1200"/>
              </a:spcBef>
              <a:spcAft>
                <a:spcPts val="1200"/>
              </a:spcAft>
              <a:buNone/>
            </a:pPr>
            <a:r>
              <a:rPr lang="en"/>
              <a:t>After properly setting up my KNN model and fitting it on the training data, I ended up with a nearly 100% accuracy rate while </a:t>
            </a:r>
            <a:r>
              <a:rPr lang="en"/>
              <a:t>predicting on the test data. I tested three different k values. Smaller k values may cause overfitting, while larger k values can better ignore outliers at the expense of overlooking locally-interesting data points. Though all were close in accuracy, a k value of 3 ended up with the highest accuracy.</a:t>
            </a:r>
            <a:endParaRPr/>
          </a:p>
        </p:txBody>
      </p:sp>
      <p:pic>
        <p:nvPicPr>
          <p:cNvPr id="180" name="Google Shape;180;p29"/>
          <p:cNvPicPr preferRelativeResize="0"/>
          <p:nvPr/>
        </p:nvPicPr>
        <p:blipFill>
          <a:blip r:embed="rId3">
            <a:alphaModFix/>
          </a:blip>
          <a:stretch>
            <a:fillRect/>
          </a:stretch>
        </p:blipFill>
        <p:spPr>
          <a:xfrm>
            <a:off x="4311600" y="3245575"/>
            <a:ext cx="4895896" cy="1582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KNN Model Issues</a:t>
            </a:r>
            <a:endParaRPr/>
          </a:p>
        </p:txBody>
      </p:sp>
      <p:sp>
        <p:nvSpPr>
          <p:cNvPr id="186" name="Google Shape;186;p30"/>
          <p:cNvSpPr txBox="1"/>
          <p:nvPr>
            <p:ph idx="1" type="body"/>
          </p:nvPr>
        </p:nvSpPr>
        <p:spPr>
          <a:xfrm>
            <a:off x="311700" y="108992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What issues did I run into while figuring out my KNN model?</a:t>
            </a:r>
            <a:endParaRPr/>
          </a:p>
          <a:p>
            <a:pPr indent="0" lvl="0" marL="0" rtl="0" algn="l">
              <a:spcBef>
                <a:spcPts val="1200"/>
              </a:spcBef>
              <a:spcAft>
                <a:spcPts val="1200"/>
              </a:spcAft>
              <a:buNone/>
            </a:pPr>
            <a:r>
              <a:rPr lang="en"/>
              <a:t>When first trying to run my KNN model, I ran into difficulties since it seemed to run forever. I did research and saw that KNN has a much higher </a:t>
            </a:r>
            <a:r>
              <a:rPr b="1" lang="en"/>
              <a:t>time complexity</a:t>
            </a:r>
            <a:r>
              <a:rPr lang="en"/>
              <a:t> during prediction than other models, such as CART. CART has a time complexity of O(log n) per prediction, while KNN has a complexity of O(n*d) per prediction (for </a:t>
            </a:r>
            <a:r>
              <a:rPr i="1" lang="en"/>
              <a:t>n</a:t>
            </a:r>
            <a:r>
              <a:rPr lang="en"/>
              <a:t> training points and </a:t>
            </a:r>
            <a:r>
              <a:rPr i="1" lang="en"/>
              <a:t>d</a:t>
            </a:r>
            <a:r>
              <a:rPr lang="en"/>
              <a:t> features). This is due to KNN, for each test sample, having to calculate distances to every training sample to find the closest neighbors based on feature similarity. To solve this problem, I had to use only the first 80,000 rows of the dataset in order to run the model in a reasonable time. </a:t>
            </a:r>
            <a:endParaRPr/>
          </a:p>
        </p:txBody>
      </p:sp>
      <p:pic>
        <p:nvPicPr>
          <p:cNvPr id="187" name="Google Shape;187;p30"/>
          <p:cNvPicPr preferRelativeResize="0"/>
          <p:nvPr/>
        </p:nvPicPr>
        <p:blipFill>
          <a:blip r:embed="rId3">
            <a:alphaModFix/>
          </a:blip>
          <a:stretch>
            <a:fillRect/>
          </a:stretch>
        </p:blipFill>
        <p:spPr>
          <a:xfrm>
            <a:off x="0" y="3712818"/>
            <a:ext cx="9144000" cy="113211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1"/>
          <p:cNvSpPr txBox="1"/>
          <p:nvPr>
            <p:ph type="title"/>
          </p:nvPr>
        </p:nvSpPr>
        <p:spPr>
          <a:xfrm>
            <a:off x="311700" y="123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KNN Confusion Matrix </a:t>
            </a:r>
            <a:endParaRPr/>
          </a:p>
        </p:txBody>
      </p:sp>
      <p:sp>
        <p:nvSpPr>
          <p:cNvPr id="193" name="Google Shape;193;p31"/>
          <p:cNvSpPr txBox="1"/>
          <p:nvPr>
            <p:ph idx="1" type="body"/>
          </p:nvPr>
        </p:nvSpPr>
        <p:spPr>
          <a:xfrm>
            <a:off x="699675" y="653875"/>
            <a:ext cx="2027400" cy="7761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b="1" lang="en" sz="1800"/>
              <a:t>Matrix for k=10:</a:t>
            </a:r>
            <a:endParaRPr sz="1800"/>
          </a:p>
          <a:p>
            <a:pPr indent="0" lvl="0" marL="0" rtl="0" algn="l">
              <a:lnSpc>
                <a:spcPct val="105000"/>
              </a:lnSpc>
              <a:spcBef>
                <a:spcPts val="1200"/>
              </a:spcBef>
              <a:spcAft>
                <a:spcPts val="1200"/>
              </a:spcAft>
              <a:buNone/>
            </a:pPr>
            <a:r>
              <a:t/>
            </a:r>
            <a:endParaRPr/>
          </a:p>
        </p:txBody>
      </p:sp>
      <p:pic>
        <p:nvPicPr>
          <p:cNvPr id="194" name="Google Shape;194;p31"/>
          <p:cNvPicPr preferRelativeResize="0"/>
          <p:nvPr/>
        </p:nvPicPr>
        <p:blipFill>
          <a:blip r:embed="rId3">
            <a:alphaModFix/>
          </a:blip>
          <a:stretch>
            <a:fillRect/>
          </a:stretch>
        </p:blipFill>
        <p:spPr>
          <a:xfrm>
            <a:off x="1074513" y="1144523"/>
            <a:ext cx="5442999" cy="3998976"/>
          </a:xfrm>
          <a:prstGeom prst="rect">
            <a:avLst/>
          </a:prstGeom>
          <a:noFill/>
          <a:ln>
            <a:noFill/>
          </a:ln>
        </p:spPr>
      </p:pic>
      <p:sp>
        <p:nvSpPr>
          <p:cNvPr id="195" name="Google Shape;195;p31"/>
          <p:cNvSpPr txBox="1"/>
          <p:nvPr/>
        </p:nvSpPr>
        <p:spPr>
          <a:xfrm>
            <a:off x="6517525" y="1429975"/>
            <a:ext cx="1862400" cy="27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layfair Display"/>
                <a:ea typeface="Playfair Display"/>
                <a:cs typeface="Playfair Display"/>
                <a:sym typeface="Playfair Display"/>
              </a:rPr>
              <a:t>The model incorrectly predicted delay status for only 26 delayed flights and 0 not-delayed flights </a:t>
            </a:r>
            <a:endParaRPr sz="1800">
              <a:solidFill>
                <a:schemeClr val="dk2"/>
              </a:solidFill>
              <a:latin typeface="Playfair Display"/>
              <a:ea typeface="Playfair Display"/>
              <a:cs typeface="Playfair Display"/>
              <a:sym typeface="Playfair Displ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344250" y="1403850"/>
            <a:ext cx="8455500" cy="2146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Intro to Our Dataset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2"/>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Random Forest Model</a:t>
            </a:r>
            <a:endParaRPr/>
          </a:p>
        </p:txBody>
      </p:sp>
      <p:sp>
        <p:nvSpPr>
          <p:cNvPr id="201" name="Google Shape;201;p32"/>
          <p:cNvSpPr txBox="1"/>
          <p:nvPr>
            <p:ph idx="1" type="body"/>
          </p:nvPr>
        </p:nvSpPr>
        <p:spPr>
          <a:xfrm>
            <a:off x="311700" y="1389600"/>
            <a:ext cx="3831600" cy="33837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Separated categorical and numerical data, allowing for </a:t>
            </a:r>
            <a:r>
              <a:rPr lang="en" sz="1400"/>
              <a:t>One Hot Encoding</a:t>
            </a:r>
            <a:r>
              <a:rPr lang="en" sz="1400"/>
              <a:t> of </a:t>
            </a:r>
            <a:r>
              <a:rPr lang="en" sz="1400"/>
              <a:t>categorical</a:t>
            </a:r>
            <a:r>
              <a:rPr lang="en" sz="1400"/>
              <a:t> features</a:t>
            </a:r>
            <a:endParaRPr sz="1400"/>
          </a:p>
          <a:p>
            <a:pPr indent="-317500" lvl="0" marL="457200" rtl="0" algn="l">
              <a:spcBef>
                <a:spcPts val="0"/>
              </a:spcBef>
              <a:spcAft>
                <a:spcPts val="0"/>
              </a:spcAft>
              <a:buSzPts val="1400"/>
              <a:buChar char="●"/>
            </a:pPr>
            <a:r>
              <a:rPr lang="en" sz="1400"/>
              <a:t>Column Transformer and Pipeline to </a:t>
            </a:r>
            <a:r>
              <a:rPr lang="en" sz="1400"/>
              <a:t>couple</a:t>
            </a:r>
            <a:r>
              <a:rPr lang="en" sz="1400"/>
              <a:t> the </a:t>
            </a:r>
            <a:r>
              <a:rPr lang="en" sz="1400"/>
              <a:t>preprocessor</a:t>
            </a:r>
            <a:r>
              <a:rPr lang="en" sz="1400"/>
              <a:t> and classifier</a:t>
            </a:r>
            <a:endParaRPr sz="1400"/>
          </a:p>
          <a:p>
            <a:pPr indent="-317500" lvl="0" marL="457200" rtl="0" algn="l">
              <a:spcBef>
                <a:spcPts val="0"/>
              </a:spcBef>
              <a:spcAft>
                <a:spcPts val="0"/>
              </a:spcAft>
              <a:buSzPts val="1400"/>
              <a:buChar char="●"/>
            </a:pPr>
            <a:r>
              <a:rPr lang="en" sz="1400"/>
              <a:t>Classifier: </a:t>
            </a:r>
            <a:endParaRPr sz="1400"/>
          </a:p>
          <a:p>
            <a:pPr indent="-317500" lvl="1" marL="914400" rtl="0" algn="l">
              <a:spcBef>
                <a:spcPts val="0"/>
              </a:spcBef>
              <a:spcAft>
                <a:spcPts val="0"/>
              </a:spcAft>
              <a:buSzPts val="1400"/>
              <a:buChar char="○"/>
            </a:pPr>
            <a:r>
              <a:rPr lang="en" sz="1400"/>
              <a:t>n_estimators = 100</a:t>
            </a:r>
            <a:endParaRPr sz="1400"/>
          </a:p>
          <a:p>
            <a:pPr indent="-317500" lvl="1" marL="914400" rtl="0" algn="l">
              <a:spcBef>
                <a:spcPts val="0"/>
              </a:spcBef>
              <a:spcAft>
                <a:spcPts val="0"/>
              </a:spcAft>
              <a:buSzPts val="1400"/>
              <a:buChar char="○"/>
            </a:pPr>
            <a:r>
              <a:rPr lang="en" sz="1400"/>
              <a:t>max_depth = 10</a:t>
            </a:r>
            <a:endParaRPr sz="1400"/>
          </a:p>
          <a:p>
            <a:pPr indent="-317500" lvl="1" marL="914400" rtl="0" algn="l">
              <a:spcBef>
                <a:spcPts val="0"/>
              </a:spcBef>
              <a:spcAft>
                <a:spcPts val="0"/>
              </a:spcAft>
              <a:buSzPts val="1400"/>
              <a:buChar char="○"/>
            </a:pPr>
            <a:r>
              <a:rPr lang="en" sz="1400"/>
              <a:t>class_weight = balanced</a:t>
            </a:r>
            <a:endParaRPr sz="1400"/>
          </a:p>
          <a:p>
            <a:pPr indent="-317500" lvl="0" marL="457200" rtl="0" algn="l">
              <a:spcBef>
                <a:spcPts val="0"/>
              </a:spcBef>
              <a:spcAft>
                <a:spcPts val="0"/>
              </a:spcAft>
              <a:buSzPts val="1400"/>
              <a:buChar char="●"/>
            </a:pPr>
            <a:r>
              <a:rPr lang="en" sz="1400"/>
              <a:t>Balanced class weight accounts for unbalanced data</a:t>
            </a:r>
            <a:endParaRPr sz="1400"/>
          </a:p>
          <a:p>
            <a:pPr indent="-317500" lvl="0" marL="457200" rtl="0" algn="l">
              <a:spcBef>
                <a:spcPts val="0"/>
              </a:spcBef>
              <a:spcAft>
                <a:spcPts val="0"/>
              </a:spcAft>
              <a:buSzPts val="1400"/>
              <a:buChar char="●"/>
            </a:pPr>
            <a:r>
              <a:rPr lang="en" sz="1400"/>
              <a:t>Used 20% testing size </a:t>
            </a:r>
            <a:endParaRPr/>
          </a:p>
        </p:txBody>
      </p:sp>
      <p:pic>
        <p:nvPicPr>
          <p:cNvPr id="202" name="Google Shape;202;p32"/>
          <p:cNvPicPr preferRelativeResize="0"/>
          <p:nvPr/>
        </p:nvPicPr>
        <p:blipFill>
          <a:blip r:embed="rId3">
            <a:alphaModFix/>
          </a:blip>
          <a:stretch>
            <a:fillRect/>
          </a:stretch>
        </p:blipFill>
        <p:spPr>
          <a:xfrm>
            <a:off x="4263400" y="1723425"/>
            <a:ext cx="4695900" cy="183073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3"/>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Random Forest Results</a:t>
            </a:r>
            <a:endParaRPr/>
          </a:p>
        </p:txBody>
      </p:sp>
      <p:sp>
        <p:nvSpPr>
          <p:cNvPr id="208" name="Google Shape;208;p33"/>
          <p:cNvSpPr txBox="1"/>
          <p:nvPr>
            <p:ph idx="1" type="body"/>
          </p:nvPr>
        </p:nvSpPr>
        <p:spPr>
          <a:xfrm>
            <a:off x="311700" y="1389600"/>
            <a:ext cx="3284400" cy="3179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Accuracy: 100%</a:t>
            </a:r>
            <a:endParaRPr sz="1500"/>
          </a:p>
          <a:p>
            <a:pPr indent="-323850" lvl="0" marL="457200" rtl="0" algn="l">
              <a:spcBef>
                <a:spcPts val="0"/>
              </a:spcBef>
              <a:spcAft>
                <a:spcPts val="0"/>
              </a:spcAft>
              <a:buSzPts val="1500"/>
              <a:buChar char="●"/>
            </a:pPr>
            <a:r>
              <a:rPr lang="en" sz="1500"/>
              <a:t>No false positives or false negatives</a:t>
            </a:r>
            <a:endParaRPr sz="1500"/>
          </a:p>
          <a:p>
            <a:pPr indent="-323850" lvl="0" marL="457200" rtl="0" algn="l">
              <a:spcBef>
                <a:spcPts val="0"/>
              </a:spcBef>
              <a:spcAft>
                <a:spcPts val="0"/>
              </a:spcAft>
              <a:buSzPts val="1500"/>
              <a:buChar char="●"/>
            </a:pPr>
            <a:r>
              <a:rPr lang="en" sz="1500"/>
              <a:t>Adjusting hyperparameters did not affect accuracy</a:t>
            </a:r>
            <a:endParaRPr sz="1500"/>
          </a:p>
          <a:p>
            <a:pPr indent="0" lvl="0" marL="457200" rtl="0" algn="l">
              <a:spcBef>
                <a:spcPts val="1200"/>
              </a:spcBef>
              <a:spcAft>
                <a:spcPts val="1200"/>
              </a:spcAft>
              <a:buNone/>
            </a:pPr>
            <a:r>
              <a:rPr lang="en" sz="1500"/>
              <a:t> </a:t>
            </a:r>
            <a:endParaRPr sz="1500"/>
          </a:p>
        </p:txBody>
      </p:sp>
      <p:pic>
        <p:nvPicPr>
          <p:cNvPr id="209" name="Google Shape;209;p33"/>
          <p:cNvPicPr preferRelativeResize="0"/>
          <p:nvPr/>
        </p:nvPicPr>
        <p:blipFill>
          <a:blip r:embed="rId3">
            <a:alphaModFix/>
          </a:blip>
          <a:stretch>
            <a:fillRect/>
          </a:stretch>
        </p:blipFill>
        <p:spPr>
          <a:xfrm>
            <a:off x="4637725" y="106075"/>
            <a:ext cx="3164825" cy="2754575"/>
          </a:xfrm>
          <a:prstGeom prst="rect">
            <a:avLst/>
          </a:prstGeom>
          <a:noFill/>
          <a:ln>
            <a:noFill/>
          </a:ln>
        </p:spPr>
      </p:pic>
      <p:pic>
        <p:nvPicPr>
          <p:cNvPr id="210" name="Google Shape;210;p33"/>
          <p:cNvPicPr preferRelativeResize="0"/>
          <p:nvPr/>
        </p:nvPicPr>
        <p:blipFill>
          <a:blip r:embed="rId4">
            <a:alphaModFix/>
          </a:blip>
          <a:stretch>
            <a:fillRect/>
          </a:stretch>
        </p:blipFill>
        <p:spPr>
          <a:xfrm>
            <a:off x="4478500" y="2889788"/>
            <a:ext cx="3483275" cy="19608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4"/>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Random Forest Issues</a:t>
            </a:r>
            <a:endParaRPr/>
          </a:p>
        </p:txBody>
      </p:sp>
      <p:sp>
        <p:nvSpPr>
          <p:cNvPr id="216" name="Google Shape;216;p34"/>
          <p:cNvSpPr txBox="1"/>
          <p:nvPr>
            <p:ph idx="1" type="body"/>
          </p:nvPr>
        </p:nvSpPr>
        <p:spPr>
          <a:xfrm>
            <a:off x="311700" y="1389600"/>
            <a:ext cx="2983200" cy="3179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Feature </a:t>
            </a:r>
            <a:r>
              <a:rPr lang="en" sz="1400"/>
              <a:t>Importance</a:t>
            </a:r>
            <a:endParaRPr sz="1400"/>
          </a:p>
          <a:p>
            <a:pPr indent="-317500" lvl="0" marL="457200" rtl="0" algn="l">
              <a:spcBef>
                <a:spcPts val="0"/>
              </a:spcBef>
              <a:spcAft>
                <a:spcPts val="0"/>
              </a:spcAft>
              <a:buSzPts val="1400"/>
              <a:buChar char="●"/>
            </a:pPr>
            <a:r>
              <a:rPr lang="en" sz="1400"/>
              <a:t>Reveals ArrDelay, and ArrDelayMinutes, as extremely important features for classification</a:t>
            </a:r>
            <a:endParaRPr sz="1400"/>
          </a:p>
          <a:p>
            <a:pPr indent="-317500" lvl="0" marL="457200" rtl="0" algn="l">
              <a:spcBef>
                <a:spcPts val="0"/>
              </a:spcBef>
              <a:spcAft>
                <a:spcPts val="0"/>
              </a:spcAft>
              <a:buSzPts val="1400"/>
              <a:buChar char="●"/>
            </a:pPr>
            <a:r>
              <a:rPr lang="en" sz="1400"/>
              <a:t>This most likely is leading to the perfect accuracy seen in our models, and was initially overlooked</a:t>
            </a:r>
            <a:endParaRPr sz="1400"/>
          </a:p>
        </p:txBody>
      </p:sp>
      <p:pic>
        <p:nvPicPr>
          <p:cNvPr id="217" name="Google Shape;217;p34"/>
          <p:cNvPicPr preferRelativeResize="0"/>
          <p:nvPr/>
        </p:nvPicPr>
        <p:blipFill>
          <a:blip r:embed="rId3">
            <a:alphaModFix/>
          </a:blip>
          <a:stretch>
            <a:fillRect/>
          </a:stretch>
        </p:blipFill>
        <p:spPr>
          <a:xfrm>
            <a:off x="3358175" y="867450"/>
            <a:ext cx="5719500" cy="340859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5"/>
          <p:cNvSpPr txBox="1"/>
          <p:nvPr>
            <p:ph type="title"/>
          </p:nvPr>
        </p:nvSpPr>
        <p:spPr>
          <a:xfrm>
            <a:off x="311700" y="555600"/>
            <a:ext cx="33489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Logistic Regression Model</a:t>
            </a:r>
            <a:endParaRPr/>
          </a:p>
        </p:txBody>
      </p:sp>
      <p:sp>
        <p:nvSpPr>
          <p:cNvPr id="223" name="Google Shape;223;p35"/>
          <p:cNvSpPr txBox="1"/>
          <p:nvPr>
            <p:ph idx="1" type="body"/>
          </p:nvPr>
        </p:nvSpPr>
        <p:spPr>
          <a:xfrm>
            <a:off x="311700" y="1389600"/>
            <a:ext cx="3553500" cy="3179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Train-test split: 30% test, 70% training</a:t>
            </a:r>
            <a:endParaRPr sz="1400"/>
          </a:p>
          <a:p>
            <a:pPr indent="-317500" lvl="0" marL="457200" rtl="0" algn="l">
              <a:spcBef>
                <a:spcPts val="0"/>
              </a:spcBef>
              <a:spcAft>
                <a:spcPts val="0"/>
              </a:spcAft>
              <a:buSzPts val="1400"/>
              <a:buChar char="●"/>
            </a:pPr>
            <a:r>
              <a:rPr lang="en" sz="1400"/>
              <a:t>Logistic</a:t>
            </a:r>
            <a:r>
              <a:rPr lang="en" sz="1400"/>
              <a:t> Regression </a:t>
            </a:r>
            <a:r>
              <a:rPr lang="en" sz="1400"/>
              <a:t>Classifier: </a:t>
            </a:r>
            <a:endParaRPr sz="1400"/>
          </a:p>
          <a:p>
            <a:pPr indent="-317500" lvl="1" marL="914400" rtl="0" algn="l">
              <a:spcBef>
                <a:spcPts val="0"/>
              </a:spcBef>
              <a:spcAft>
                <a:spcPts val="0"/>
              </a:spcAft>
              <a:buSzPts val="1400"/>
              <a:buChar char="○"/>
            </a:pPr>
            <a:r>
              <a:rPr lang="en" sz="1400"/>
              <a:t>max_iter = 1000</a:t>
            </a:r>
            <a:endParaRPr sz="1400"/>
          </a:p>
          <a:p>
            <a:pPr indent="-317500" lvl="1" marL="914400" rtl="0" algn="l">
              <a:spcBef>
                <a:spcPts val="0"/>
              </a:spcBef>
              <a:spcAft>
                <a:spcPts val="0"/>
              </a:spcAft>
              <a:buSzPts val="1400"/>
              <a:buChar char="○"/>
            </a:pPr>
            <a:r>
              <a:rPr lang="en" sz="1400"/>
              <a:t>class_weight = balanced</a:t>
            </a:r>
            <a:endParaRPr sz="1400"/>
          </a:p>
          <a:p>
            <a:pPr indent="-317500" lvl="1" marL="914400" rtl="0" algn="l">
              <a:spcBef>
                <a:spcPts val="0"/>
              </a:spcBef>
              <a:spcAft>
                <a:spcPts val="0"/>
              </a:spcAft>
              <a:buSzPts val="1400"/>
              <a:buChar char="○"/>
            </a:pPr>
            <a:r>
              <a:rPr lang="en" sz="1400"/>
              <a:t>solver = liblinear</a:t>
            </a:r>
            <a:endParaRPr sz="1400"/>
          </a:p>
          <a:p>
            <a:pPr indent="-317500" lvl="0" marL="457200" rtl="0" algn="l">
              <a:spcBef>
                <a:spcPts val="0"/>
              </a:spcBef>
              <a:spcAft>
                <a:spcPts val="0"/>
              </a:spcAft>
              <a:buSzPts val="1400"/>
              <a:buChar char="●"/>
            </a:pPr>
            <a:r>
              <a:rPr lang="en" sz="1400"/>
              <a:t>Liblinear is good for linear classifiers, as in this case, with a binary classification problem </a:t>
            </a:r>
            <a:endParaRPr sz="1400"/>
          </a:p>
        </p:txBody>
      </p:sp>
      <p:pic>
        <p:nvPicPr>
          <p:cNvPr id="224" name="Google Shape;224;p35"/>
          <p:cNvPicPr preferRelativeResize="0"/>
          <p:nvPr/>
        </p:nvPicPr>
        <p:blipFill>
          <a:blip r:embed="rId3">
            <a:alphaModFix/>
          </a:blip>
          <a:stretch>
            <a:fillRect/>
          </a:stretch>
        </p:blipFill>
        <p:spPr>
          <a:xfrm>
            <a:off x="5160313" y="2571751"/>
            <a:ext cx="2260775" cy="973100"/>
          </a:xfrm>
          <a:prstGeom prst="rect">
            <a:avLst/>
          </a:prstGeom>
          <a:noFill/>
          <a:ln>
            <a:noFill/>
          </a:ln>
        </p:spPr>
      </p:pic>
      <p:pic>
        <p:nvPicPr>
          <p:cNvPr id="225" name="Google Shape;225;p35"/>
          <p:cNvPicPr preferRelativeResize="0"/>
          <p:nvPr/>
        </p:nvPicPr>
        <p:blipFill>
          <a:blip r:embed="rId4">
            <a:alphaModFix/>
          </a:blip>
          <a:stretch>
            <a:fillRect/>
          </a:stretch>
        </p:blipFill>
        <p:spPr>
          <a:xfrm>
            <a:off x="3660600" y="1717471"/>
            <a:ext cx="5260199" cy="573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6"/>
          <p:cNvSpPr txBox="1"/>
          <p:nvPr>
            <p:ph type="title"/>
          </p:nvPr>
        </p:nvSpPr>
        <p:spPr>
          <a:xfrm>
            <a:off x="311700" y="555600"/>
            <a:ext cx="37902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Logistic Regression Results</a:t>
            </a:r>
            <a:endParaRPr/>
          </a:p>
        </p:txBody>
      </p:sp>
      <p:sp>
        <p:nvSpPr>
          <p:cNvPr id="231" name="Google Shape;231;p36"/>
          <p:cNvSpPr txBox="1"/>
          <p:nvPr>
            <p:ph idx="1" type="body"/>
          </p:nvPr>
        </p:nvSpPr>
        <p:spPr>
          <a:xfrm>
            <a:off x="311700" y="1389600"/>
            <a:ext cx="3790200" cy="3567300"/>
          </a:xfrm>
          <a:prstGeom prst="rect">
            <a:avLst/>
          </a:prstGeom>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SzPts val="1400"/>
              <a:buChar char="●"/>
            </a:pPr>
            <a:r>
              <a:rPr lang="en" sz="1400"/>
              <a:t>All metrics were once again perfect</a:t>
            </a:r>
            <a:endParaRPr sz="1400"/>
          </a:p>
          <a:p>
            <a:pPr indent="-317500" lvl="0" marL="457200" rtl="0" algn="l">
              <a:lnSpc>
                <a:spcPct val="150000"/>
              </a:lnSpc>
              <a:spcBef>
                <a:spcPts val="0"/>
              </a:spcBef>
              <a:spcAft>
                <a:spcPts val="0"/>
              </a:spcAft>
              <a:buSzPts val="1400"/>
              <a:buChar char="●"/>
            </a:pPr>
            <a:r>
              <a:rPr lang="en" sz="1400"/>
              <a:t>There were no false positives or false negatives</a:t>
            </a:r>
            <a:endParaRPr sz="1400"/>
          </a:p>
          <a:p>
            <a:pPr indent="-317500" lvl="0" marL="457200" rtl="0" algn="l">
              <a:lnSpc>
                <a:spcPct val="150000"/>
              </a:lnSpc>
              <a:spcBef>
                <a:spcPts val="0"/>
              </a:spcBef>
              <a:spcAft>
                <a:spcPts val="0"/>
              </a:spcAft>
              <a:buSzPts val="1400"/>
              <a:buChar char="●"/>
            </a:pPr>
            <a:r>
              <a:rPr lang="en" sz="1400"/>
              <a:t>These results point towards a strong feature signal</a:t>
            </a:r>
            <a:endParaRPr sz="1400"/>
          </a:p>
          <a:p>
            <a:pPr indent="-317500" lvl="0" marL="457200" rtl="0" algn="l">
              <a:lnSpc>
                <a:spcPct val="150000"/>
              </a:lnSpc>
              <a:spcBef>
                <a:spcPts val="0"/>
              </a:spcBef>
              <a:spcAft>
                <a:spcPts val="0"/>
              </a:spcAft>
              <a:buSzPts val="1400"/>
              <a:buChar char="●"/>
            </a:pPr>
            <a:r>
              <a:rPr lang="en" sz="1400"/>
              <a:t>Issues with this model:</a:t>
            </a:r>
            <a:endParaRPr sz="1400"/>
          </a:p>
          <a:p>
            <a:pPr indent="-317500" lvl="1" marL="914400" rtl="0" algn="l">
              <a:lnSpc>
                <a:spcPct val="150000"/>
              </a:lnSpc>
              <a:spcBef>
                <a:spcPts val="0"/>
              </a:spcBef>
              <a:spcAft>
                <a:spcPts val="0"/>
              </a:spcAft>
              <a:buSzPts val="1400"/>
              <a:buChar char="○"/>
            </a:pPr>
            <a:r>
              <a:rPr lang="en" sz="1400"/>
              <a:t>Without determinant features as in our case, logistic regression suffers with non-linearly </a:t>
            </a:r>
            <a:r>
              <a:rPr lang="en" sz="1400"/>
              <a:t>separable</a:t>
            </a:r>
            <a:r>
              <a:rPr lang="en" sz="1400"/>
              <a:t> data</a:t>
            </a:r>
            <a:endParaRPr sz="1400"/>
          </a:p>
        </p:txBody>
      </p:sp>
      <p:sp>
        <p:nvSpPr>
          <p:cNvPr id="232" name="Google Shape;232;p36"/>
          <p:cNvSpPr txBox="1"/>
          <p:nvPr>
            <p:ph idx="1" type="body"/>
          </p:nvPr>
        </p:nvSpPr>
        <p:spPr>
          <a:xfrm>
            <a:off x="4617650" y="1099075"/>
            <a:ext cx="4057500" cy="852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Accuracy: 100.00%		Precision</a:t>
            </a:r>
            <a:r>
              <a:rPr lang="en" sz="1400"/>
              <a:t>: 100.00%</a:t>
            </a:r>
            <a:endParaRPr sz="1400"/>
          </a:p>
          <a:p>
            <a:pPr indent="0" lvl="0" marL="0" rtl="0" algn="l">
              <a:spcBef>
                <a:spcPts val="1200"/>
              </a:spcBef>
              <a:spcAft>
                <a:spcPts val="1200"/>
              </a:spcAft>
              <a:buClr>
                <a:schemeClr val="dk2"/>
              </a:buClr>
              <a:buSzPts val="1100"/>
              <a:buFont typeface="Arial"/>
              <a:buNone/>
            </a:pPr>
            <a:r>
              <a:rPr lang="en" sz="1400"/>
              <a:t>Recall: 100.00%			F1: 100.00%</a:t>
            </a:r>
            <a:endParaRPr sz="1100"/>
          </a:p>
        </p:txBody>
      </p:sp>
      <p:pic>
        <p:nvPicPr>
          <p:cNvPr id="233" name="Google Shape;233;p36"/>
          <p:cNvPicPr preferRelativeResize="0"/>
          <p:nvPr/>
        </p:nvPicPr>
        <p:blipFill>
          <a:blip r:embed="rId3">
            <a:alphaModFix/>
          </a:blip>
          <a:stretch>
            <a:fillRect/>
          </a:stretch>
        </p:blipFill>
        <p:spPr>
          <a:xfrm>
            <a:off x="4920238" y="1951975"/>
            <a:ext cx="3452325" cy="3004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7"/>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Hierarchical Clustering Results</a:t>
            </a:r>
            <a:endParaRPr/>
          </a:p>
        </p:txBody>
      </p:sp>
      <p:sp>
        <p:nvSpPr>
          <p:cNvPr id="239" name="Google Shape;239;p37"/>
          <p:cNvSpPr txBox="1"/>
          <p:nvPr>
            <p:ph idx="1" type="body"/>
          </p:nvPr>
        </p:nvSpPr>
        <p:spPr>
          <a:xfrm>
            <a:off x="311700" y="1389600"/>
            <a:ext cx="5118600" cy="3603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a:t>How did I prepare the data?</a:t>
            </a:r>
            <a:endParaRPr b="1"/>
          </a:p>
          <a:p>
            <a:pPr indent="-304800" lvl="0" marL="457200" rtl="0" algn="l">
              <a:spcBef>
                <a:spcPts val="1200"/>
              </a:spcBef>
              <a:spcAft>
                <a:spcPts val="0"/>
              </a:spcAft>
              <a:buSzPts val="1200"/>
              <a:buChar char="●"/>
            </a:pPr>
            <a:r>
              <a:rPr lang="en"/>
              <a:t>For both the attributes and target I took the first 30k rows, due to issues with hierarchical clustering on large datasets. </a:t>
            </a:r>
            <a:endParaRPr/>
          </a:p>
          <a:p>
            <a:pPr indent="-304800" lvl="0" marL="457200" rtl="0" algn="l">
              <a:spcBef>
                <a:spcPts val="0"/>
              </a:spcBef>
              <a:spcAft>
                <a:spcPts val="0"/>
              </a:spcAft>
              <a:buSzPts val="1200"/>
              <a:buChar char="●"/>
            </a:pPr>
            <a:r>
              <a:rPr lang="en"/>
              <a:t>Afterwards, I used the MinMaxScaler to transform </a:t>
            </a:r>
            <a:r>
              <a:rPr lang="en"/>
              <a:t>and</a:t>
            </a:r>
            <a:r>
              <a:rPr lang="en"/>
              <a:t> normalize the data</a:t>
            </a:r>
            <a:endParaRPr/>
          </a:p>
          <a:p>
            <a:pPr indent="-304800" lvl="0" marL="457200" rtl="0" algn="l">
              <a:spcBef>
                <a:spcPts val="0"/>
              </a:spcBef>
              <a:spcAft>
                <a:spcPts val="0"/>
              </a:spcAft>
              <a:buSzPts val="1200"/>
              <a:buChar char="●"/>
            </a:pPr>
            <a:r>
              <a:rPr lang="en"/>
              <a:t>A big part of clustering is deciding what linkage method to use, and for this I calculated the Cophenetic Correlation Coefficient for each linkage method, to find which one best preserved the original distances. I found that the linkage method that best preserved the original distances was Average Linkage</a:t>
            </a:r>
            <a:endParaRPr/>
          </a:p>
          <a:p>
            <a:pPr indent="-304800" lvl="0" marL="457200" rtl="0" algn="l">
              <a:spcBef>
                <a:spcPts val="0"/>
              </a:spcBef>
              <a:spcAft>
                <a:spcPts val="0"/>
              </a:spcAft>
              <a:buSzPts val="1200"/>
              <a:buChar char="●"/>
            </a:pPr>
            <a:r>
              <a:rPr lang="en"/>
              <a:t>After this, all I needed to do was find the optimal number of clusters for the algorithm</a:t>
            </a:r>
            <a:endParaRPr/>
          </a:p>
          <a:p>
            <a:pPr indent="-304800" lvl="0" marL="457200" rtl="0" algn="l">
              <a:spcBef>
                <a:spcPts val="0"/>
              </a:spcBef>
              <a:spcAft>
                <a:spcPts val="0"/>
              </a:spcAft>
              <a:buSzPts val="1200"/>
              <a:buChar char="●"/>
            </a:pPr>
            <a:r>
              <a:rPr lang="en"/>
              <a:t>To do this, I used the Elbow method, which requires me to calculate the total intra-cluster variation (WSS), to find the specific point where adding more clusters does not give as much information</a:t>
            </a:r>
            <a:endParaRPr/>
          </a:p>
          <a:p>
            <a:pPr indent="-304800" lvl="0" marL="457200" rtl="0" algn="l">
              <a:spcBef>
                <a:spcPts val="0"/>
              </a:spcBef>
              <a:spcAft>
                <a:spcPts val="0"/>
              </a:spcAft>
              <a:buSzPts val="1200"/>
              <a:buChar char="●"/>
            </a:pPr>
            <a:r>
              <a:rPr lang="en"/>
              <a:t>I found the optimal number of clusters to be 12</a:t>
            </a:r>
            <a:endParaRPr/>
          </a:p>
          <a:p>
            <a:pPr indent="-304800" lvl="0" marL="457200" rtl="0" algn="l">
              <a:spcBef>
                <a:spcPts val="0"/>
              </a:spcBef>
              <a:spcAft>
                <a:spcPts val="0"/>
              </a:spcAft>
              <a:buSzPts val="1200"/>
              <a:buChar char="●"/>
            </a:pPr>
            <a:r>
              <a:rPr lang="en"/>
              <a:t>Here are the cross tabulation results</a:t>
            </a:r>
            <a:endParaRPr/>
          </a:p>
        </p:txBody>
      </p:sp>
      <p:pic>
        <p:nvPicPr>
          <p:cNvPr id="240" name="Google Shape;240;p37"/>
          <p:cNvPicPr preferRelativeResize="0"/>
          <p:nvPr/>
        </p:nvPicPr>
        <p:blipFill>
          <a:blip r:embed="rId3">
            <a:alphaModFix/>
          </a:blip>
          <a:stretch>
            <a:fillRect/>
          </a:stretch>
        </p:blipFill>
        <p:spPr>
          <a:xfrm>
            <a:off x="5430300" y="555600"/>
            <a:ext cx="3323325" cy="3343801"/>
          </a:xfrm>
          <a:prstGeom prst="rect">
            <a:avLst/>
          </a:prstGeom>
          <a:noFill/>
          <a:ln>
            <a:noFill/>
          </a:ln>
        </p:spPr>
      </p:pic>
      <p:pic>
        <p:nvPicPr>
          <p:cNvPr id="241" name="Google Shape;241;p37"/>
          <p:cNvPicPr preferRelativeResize="0"/>
          <p:nvPr/>
        </p:nvPicPr>
        <p:blipFill>
          <a:blip r:embed="rId4">
            <a:alphaModFix/>
          </a:blip>
          <a:stretch>
            <a:fillRect/>
          </a:stretch>
        </p:blipFill>
        <p:spPr>
          <a:xfrm>
            <a:off x="4952691" y="4237894"/>
            <a:ext cx="4074210" cy="755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8"/>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Hierarchical Clustering Issues</a:t>
            </a:r>
            <a:endParaRPr/>
          </a:p>
        </p:txBody>
      </p:sp>
      <p:sp>
        <p:nvSpPr>
          <p:cNvPr id="247" name="Google Shape;247;p38"/>
          <p:cNvSpPr txBox="1"/>
          <p:nvPr>
            <p:ph idx="1" type="body"/>
          </p:nvPr>
        </p:nvSpPr>
        <p:spPr>
          <a:xfrm>
            <a:off x="311700" y="1389600"/>
            <a:ext cx="8170200" cy="3179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a:t>The biggest issue with Hierarchical Clustering is its requirements for time and memory. With an O(n</a:t>
            </a:r>
            <a:r>
              <a:rPr baseline="30000" lang="en"/>
              <a:t>3</a:t>
            </a:r>
            <a:r>
              <a:rPr lang="en"/>
              <a:t>) time complexity and requiring Q(n</a:t>
            </a:r>
            <a:r>
              <a:rPr baseline="30000" lang="en"/>
              <a:t>2</a:t>
            </a:r>
            <a:r>
              <a:rPr lang="en"/>
              <a:t>) memory, which makes it too slow for big datasets. In this instance, our dataset was far too large for the algorithm, requiring 9 TB of memory using all rows. </a:t>
            </a:r>
            <a:endParaRPr/>
          </a:p>
          <a:p>
            <a:pPr indent="-304800" lvl="0" marL="457200" rtl="0" algn="l">
              <a:spcBef>
                <a:spcPts val="0"/>
              </a:spcBef>
              <a:spcAft>
                <a:spcPts val="0"/>
              </a:spcAft>
              <a:buSzPts val="1200"/>
              <a:buChar char="●"/>
            </a:pPr>
            <a:r>
              <a:rPr lang="en"/>
              <a:t>Therefore, I had to shrink the dataset and only use the first 30k rows. I tried going above 30k rows, but it started to take up tons of memory and time (just scaling it took 15 minutes, and the memory of my machine was maxed out - 32 GBs). </a:t>
            </a:r>
            <a:endParaRPr/>
          </a:p>
          <a:p>
            <a:pPr indent="-304800" lvl="0" marL="457200" rtl="0" algn="l">
              <a:spcBef>
                <a:spcPts val="0"/>
              </a:spcBef>
              <a:spcAft>
                <a:spcPts val="0"/>
              </a:spcAft>
              <a:buSzPts val="1200"/>
              <a:buChar char="●"/>
            </a:pPr>
            <a:r>
              <a:rPr lang="en"/>
              <a:t>I did investigate other ways of setting up the hierarchical clustering (GPU acceleration and other softwares), but was not really satisfied with them (and in the case of the GPU acceleration, it just would not install). </a:t>
            </a:r>
            <a:endParaRPr/>
          </a:p>
          <a:p>
            <a:pPr indent="-304800" lvl="0" marL="457200" rtl="0" algn="l">
              <a:spcBef>
                <a:spcPts val="0"/>
              </a:spcBef>
              <a:spcAft>
                <a:spcPts val="0"/>
              </a:spcAft>
              <a:buSzPts val="1200"/>
              <a:buChar char="●"/>
            </a:pPr>
            <a:r>
              <a:rPr lang="en"/>
              <a:t>I also needed to find out how I wanted to cluster, and researched the different methods, and when to use them</a:t>
            </a:r>
            <a:endParaRPr/>
          </a:p>
        </p:txBody>
      </p:sp>
      <p:pic>
        <p:nvPicPr>
          <p:cNvPr id="248" name="Google Shape;248;p38"/>
          <p:cNvPicPr preferRelativeResize="0"/>
          <p:nvPr/>
        </p:nvPicPr>
        <p:blipFill>
          <a:blip r:embed="rId3">
            <a:alphaModFix/>
          </a:blip>
          <a:stretch>
            <a:fillRect/>
          </a:stretch>
        </p:blipFill>
        <p:spPr>
          <a:xfrm>
            <a:off x="806524" y="3584731"/>
            <a:ext cx="7180550" cy="984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9"/>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K-Means Clustering Results </a:t>
            </a:r>
            <a:endParaRPr/>
          </a:p>
        </p:txBody>
      </p:sp>
      <p:sp>
        <p:nvSpPr>
          <p:cNvPr id="254" name="Google Shape;254;p39"/>
          <p:cNvSpPr txBox="1"/>
          <p:nvPr>
            <p:ph idx="1" type="body"/>
          </p:nvPr>
        </p:nvSpPr>
        <p:spPr>
          <a:xfrm>
            <a:off x="311700" y="1389600"/>
            <a:ext cx="42603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How did I prepare the data?</a:t>
            </a:r>
            <a:endParaRPr b="1"/>
          </a:p>
          <a:p>
            <a:pPr indent="-304800" lvl="0" marL="457200" rtl="0" algn="l">
              <a:spcBef>
                <a:spcPts val="1200"/>
              </a:spcBef>
              <a:spcAft>
                <a:spcPts val="0"/>
              </a:spcAft>
              <a:buSzPts val="1200"/>
              <a:buChar char="●"/>
            </a:pPr>
            <a:r>
              <a:rPr lang="en"/>
              <a:t>For K-Means, I decided to use Principal Components Analysis (PCA) to further improve the performance of the algorithm, and to alleviate issues. This was done by analyzing and then reducing the number of components.</a:t>
            </a:r>
            <a:endParaRPr/>
          </a:p>
          <a:p>
            <a:pPr indent="-304800" lvl="0" marL="457200" rtl="0" algn="l">
              <a:spcBef>
                <a:spcPts val="0"/>
              </a:spcBef>
              <a:spcAft>
                <a:spcPts val="0"/>
              </a:spcAft>
              <a:buSzPts val="1200"/>
              <a:buChar char="●"/>
            </a:pPr>
            <a:r>
              <a:rPr lang="en"/>
              <a:t>With PCA, I could calculate the optimal number of </a:t>
            </a:r>
            <a:r>
              <a:rPr lang="en"/>
              <a:t>clusters via the Elbow method and by calculating the Within Cluster Sum of Squares (WCSS)</a:t>
            </a:r>
            <a:endParaRPr/>
          </a:p>
          <a:p>
            <a:pPr indent="-304800" lvl="0" marL="457200" rtl="0" algn="l">
              <a:spcBef>
                <a:spcPts val="0"/>
              </a:spcBef>
              <a:spcAft>
                <a:spcPts val="0"/>
              </a:spcAft>
              <a:buSzPts val="1200"/>
              <a:buChar char="●"/>
            </a:pPr>
            <a:r>
              <a:rPr lang="en"/>
              <a:t>I found the optimal number of clusters with the dataset to be 11.</a:t>
            </a:r>
            <a:endParaRPr/>
          </a:p>
          <a:p>
            <a:pPr indent="0" lvl="0" marL="0" rtl="0" algn="l">
              <a:spcBef>
                <a:spcPts val="1200"/>
              </a:spcBef>
              <a:spcAft>
                <a:spcPts val="1200"/>
              </a:spcAft>
              <a:buNone/>
            </a:pPr>
            <a:r>
              <a:t/>
            </a:r>
            <a:endParaRPr/>
          </a:p>
        </p:txBody>
      </p:sp>
      <p:pic>
        <p:nvPicPr>
          <p:cNvPr id="255" name="Google Shape;255;p39"/>
          <p:cNvPicPr preferRelativeResize="0"/>
          <p:nvPr/>
        </p:nvPicPr>
        <p:blipFill>
          <a:blip r:embed="rId3">
            <a:alphaModFix/>
          </a:blip>
          <a:stretch>
            <a:fillRect/>
          </a:stretch>
        </p:blipFill>
        <p:spPr>
          <a:xfrm>
            <a:off x="4572000" y="866325"/>
            <a:ext cx="4267199" cy="341084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0"/>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K-Means Clustering Issues</a:t>
            </a:r>
            <a:endParaRPr/>
          </a:p>
        </p:txBody>
      </p:sp>
      <p:sp>
        <p:nvSpPr>
          <p:cNvPr id="261" name="Google Shape;261;p40"/>
          <p:cNvSpPr txBox="1"/>
          <p:nvPr>
            <p:ph idx="1" type="body"/>
          </p:nvPr>
        </p:nvSpPr>
        <p:spPr>
          <a:xfrm>
            <a:off x="311700" y="1424550"/>
            <a:ext cx="8404500" cy="3179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a:t>One of the major issues with the K-Means algorithm is </a:t>
            </a:r>
            <a:r>
              <a:rPr lang="en"/>
              <a:t>minimizing</a:t>
            </a:r>
            <a:r>
              <a:rPr lang="en"/>
              <a:t> inertia (measure of how internally coherent clusters are). Its biggest </a:t>
            </a:r>
            <a:r>
              <a:rPr lang="en"/>
              <a:t>issue</a:t>
            </a:r>
            <a:r>
              <a:rPr lang="en"/>
              <a:t> is that it is not normalized, which runs into problems with high-dimensional spaces. This dataset is high-dimensional, so to alleviate this issue, I used the dimensionality reduction algorithm PCA</a:t>
            </a:r>
            <a:endParaRPr/>
          </a:p>
          <a:p>
            <a:pPr indent="-304800" lvl="0" marL="457200" rtl="0" algn="l">
              <a:spcBef>
                <a:spcPts val="0"/>
              </a:spcBef>
              <a:spcAft>
                <a:spcPts val="0"/>
              </a:spcAft>
              <a:buSzPts val="1200"/>
              <a:buChar char="●"/>
            </a:pPr>
            <a:r>
              <a:rPr lang="en"/>
              <a:t>The elbow method for finding the optimal number of clusters can be unreliable and subjective, since it depends on what the cutoff point is to the researcher</a:t>
            </a:r>
            <a:endParaRPr/>
          </a:p>
          <a:p>
            <a:pPr indent="-304800" lvl="0" marL="457200" rtl="0" algn="l">
              <a:spcBef>
                <a:spcPts val="0"/>
              </a:spcBef>
              <a:spcAft>
                <a:spcPts val="0"/>
              </a:spcAft>
              <a:buSzPts val="1200"/>
              <a:buChar char="●"/>
            </a:pPr>
            <a:r>
              <a:rPr lang="en"/>
              <a:t>other issues I encountered were similar to Hierarchical clustering (computationally expensive for large datasets, and how I wanted to cluster)</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1"/>
          <p:cNvSpPr txBox="1"/>
          <p:nvPr>
            <p:ph type="title"/>
          </p:nvPr>
        </p:nvSpPr>
        <p:spPr>
          <a:xfrm>
            <a:off x="552775" y="2086300"/>
            <a:ext cx="22149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200"/>
              <a:t>Questions?</a:t>
            </a:r>
            <a:endParaRPr sz="3200"/>
          </a:p>
        </p:txBody>
      </p:sp>
      <p:pic>
        <p:nvPicPr>
          <p:cNvPr descr="Black and white upward shot of Golden Gate Bridge" id="267" name="Google Shape;267;p41"/>
          <p:cNvPicPr preferRelativeResize="0"/>
          <p:nvPr/>
        </p:nvPicPr>
        <p:blipFill rotWithShape="1">
          <a:blip r:embed="rId3">
            <a:alphaModFix/>
          </a:blip>
          <a:srcRect b="0" l="19071" r="4853" t="9"/>
          <a:stretch/>
        </p:blipFill>
        <p:spPr>
          <a:xfrm>
            <a:off x="3274676" y="0"/>
            <a:ext cx="5869325" cy="514350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Dataset - What are we trying to predict?</a:t>
            </a:r>
            <a:endParaRPr/>
          </a:p>
        </p:txBody>
      </p:sp>
      <p:sp>
        <p:nvSpPr>
          <p:cNvPr id="74" name="Google Shape;74;p15"/>
          <p:cNvSpPr txBox="1"/>
          <p:nvPr>
            <p:ph idx="1" type="body"/>
          </p:nvPr>
        </p:nvSpPr>
        <p:spPr>
          <a:xfrm>
            <a:off x="311700" y="1671950"/>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Our dataset gathers relevant information on US domestic flights during the 2013-2018 timespan, for the purpose of </a:t>
            </a:r>
            <a:r>
              <a:rPr b="1" lang="en"/>
              <a:t>forecasting weather-</a:t>
            </a:r>
            <a:r>
              <a:rPr b="1" lang="en"/>
              <a:t>related</a:t>
            </a:r>
            <a:r>
              <a:rPr b="1" lang="en"/>
              <a:t> delays</a:t>
            </a:r>
            <a:r>
              <a:rPr lang="en"/>
              <a:t>. In order to make such forecasts, the dataset includes scheduled and actual departure and arrival times as reported by the associated US air carrier, along with other </a:t>
            </a:r>
            <a:r>
              <a:rPr lang="en"/>
              <a:t>details</a:t>
            </a:r>
            <a:r>
              <a:rPr lang="en"/>
              <a:t> such as origin of flight, destination, date/time, distance, airline carrier, and delay status.</a:t>
            </a:r>
            <a:endParaRPr/>
          </a:p>
        </p:txBody>
      </p:sp>
      <p:sp>
        <p:nvSpPr>
          <p:cNvPr id="75" name="Google Shape;75;p15"/>
          <p:cNvSpPr txBox="1"/>
          <p:nvPr/>
        </p:nvSpPr>
        <p:spPr>
          <a:xfrm>
            <a:off x="243300" y="4434050"/>
            <a:ext cx="8657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Playfair Display"/>
                <a:ea typeface="Playfair Display"/>
                <a:cs typeface="Playfair Display"/>
                <a:sym typeface="Playfair Display"/>
              </a:rPr>
              <a:t>Kaggle link to our used dataset: </a:t>
            </a:r>
            <a:r>
              <a:rPr lang="en" sz="1500" u="sng">
                <a:solidFill>
                  <a:schemeClr val="hlink"/>
                </a:solidFill>
                <a:latin typeface="Playfair Display"/>
                <a:ea typeface="Playfair Display"/>
                <a:cs typeface="Playfair Display"/>
                <a:sym typeface="Playfair Display"/>
                <a:hlinkClick r:id="rId3"/>
              </a:rPr>
              <a:t>https://www.kaggle.com/datasets/gabrielluizone/us-domestic-flights-delay-prediction-2013-2018</a:t>
            </a:r>
            <a:endParaRPr sz="1500">
              <a:solidFill>
                <a:schemeClr val="dk2"/>
              </a:solidFill>
              <a:latin typeface="Playfair Display"/>
              <a:ea typeface="Playfair Display"/>
              <a:cs typeface="Playfair Display"/>
              <a:sym typeface="Playfair Display"/>
            </a:endParaRPr>
          </a:p>
        </p:txBody>
      </p:sp>
      <p:pic>
        <p:nvPicPr>
          <p:cNvPr descr="Flight canceled or delayed? Know your rights as a passenger" id="76" name="Google Shape;76;p15"/>
          <p:cNvPicPr preferRelativeResize="0"/>
          <p:nvPr/>
        </p:nvPicPr>
        <p:blipFill>
          <a:blip r:embed="rId4">
            <a:alphaModFix/>
          </a:blip>
          <a:stretch>
            <a:fillRect/>
          </a:stretch>
        </p:blipFill>
        <p:spPr>
          <a:xfrm>
            <a:off x="6154050" y="71750"/>
            <a:ext cx="2857500" cy="1600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Our </a:t>
            </a:r>
            <a:r>
              <a:rPr lang="en"/>
              <a:t>Dataset</a:t>
            </a:r>
            <a:r>
              <a:rPr lang="en"/>
              <a:t> Schema</a:t>
            </a:r>
            <a:endParaRPr/>
          </a:p>
        </p:txBody>
      </p:sp>
      <p:pic>
        <p:nvPicPr>
          <p:cNvPr id="82" name="Google Shape;82;p16"/>
          <p:cNvPicPr preferRelativeResize="0"/>
          <p:nvPr/>
        </p:nvPicPr>
        <p:blipFill>
          <a:blip r:embed="rId3">
            <a:alphaModFix/>
          </a:blip>
          <a:stretch>
            <a:fillRect/>
          </a:stretch>
        </p:blipFill>
        <p:spPr>
          <a:xfrm>
            <a:off x="4917425" y="879525"/>
            <a:ext cx="3035354" cy="3820975"/>
          </a:xfrm>
          <a:prstGeom prst="rect">
            <a:avLst/>
          </a:prstGeom>
          <a:noFill/>
          <a:ln>
            <a:noFill/>
          </a:ln>
        </p:spPr>
      </p:pic>
      <p:sp>
        <p:nvSpPr>
          <p:cNvPr id="83" name="Google Shape;83;p16"/>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a:t>FlightDate transformed to Int64 for most processing</a:t>
            </a:r>
            <a:endParaRPr/>
          </a:p>
          <a:p>
            <a:pPr indent="-304800" lvl="0" marL="457200" rtl="0" algn="l">
              <a:spcBef>
                <a:spcPts val="0"/>
              </a:spcBef>
              <a:spcAft>
                <a:spcPts val="0"/>
              </a:spcAft>
              <a:buSzPts val="1200"/>
              <a:buChar char="●"/>
            </a:pPr>
            <a:r>
              <a:rPr lang="en"/>
              <a:t>Reporting_Airline, Origin, OriginState, Dest, and DestState are all Strings</a:t>
            </a:r>
            <a:endParaRPr/>
          </a:p>
          <a:p>
            <a:pPr indent="-304800" lvl="0" marL="457200" rtl="0" algn="l">
              <a:spcBef>
                <a:spcPts val="0"/>
              </a:spcBef>
              <a:spcAft>
                <a:spcPts val="0"/>
              </a:spcAft>
              <a:buSzPts val="1200"/>
              <a:buChar char="●"/>
            </a:pPr>
            <a:r>
              <a:rPr lang="en"/>
              <a:t>Categorical data handled differently depending on the model used</a:t>
            </a:r>
            <a:endParaRPr/>
          </a:p>
          <a:p>
            <a:pPr indent="-304800" lvl="0" marL="457200" rtl="0" algn="l">
              <a:spcBef>
                <a:spcPts val="0"/>
              </a:spcBef>
              <a:spcAft>
                <a:spcPts val="0"/>
              </a:spcAft>
              <a:buSzPts val="1200"/>
              <a:buChar char="●"/>
            </a:pPr>
            <a:r>
              <a:rPr lang="en"/>
              <a:t>Target to predict was the is_delay column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Exploratory Data Analysis</a:t>
            </a:r>
            <a:endParaRPr/>
          </a:p>
        </p:txBody>
      </p:sp>
      <p:sp>
        <p:nvSpPr>
          <p:cNvPr id="89" name="Google Shape;89;p17"/>
          <p:cNvSpPr txBox="1"/>
          <p:nvPr>
            <p:ph idx="1" type="body"/>
          </p:nvPr>
        </p:nvSpPr>
        <p:spPr>
          <a:xfrm>
            <a:off x="311700" y="1234050"/>
            <a:ext cx="3999900" cy="33348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is_delay</a:t>
            </a:r>
            <a:endParaRPr/>
          </a:p>
          <a:p>
            <a:pPr indent="-304800" lvl="1" marL="914400" rtl="0" algn="l">
              <a:spcBef>
                <a:spcPts val="0"/>
              </a:spcBef>
              <a:spcAft>
                <a:spcPts val="0"/>
              </a:spcAft>
              <a:buSzPts val="1200"/>
              <a:buChar char="○"/>
            </a:pPr>
            <a:r>
              <a:rPr lang="en"/>
              <a:t>Mean = 0.21</a:t>
            </a:r>
            <a:endParaRPr/>
          </a:p>
          <a:p>
            <a:pPr indent="-304800" lvl="1" marL="914400" rtl="0" algn="l">
              <a:spcBef>
                <a:spcPts val="0"/>
              </a:spcBef>
              <a:spcAft>
                <a:spcPts val="0"/>
              </a:spcAft>
              <a:buSzPts val="1200"/>
              <a:buChar char="○"/>
            </a:pPr>
            <a:r>
              <a:rPr lang="en"/>
              <a:t>Shows data is skewed towards no delay</a:t>
            </a:r>
            <a:endParaRPr/>
          </a:p>
          <a:p>
            <a:pPr indent="-317500" lvl="0" marL="457200" rtl="0" algn="l">
              <a:spcBef>
                <a:spcPts val="0"/>
              </a:spcBef>
              <a:spcAft>
                <a:spcPts val="0"/>
              </a:spcAft>
              <a:buSzPts val="1400"/>
              <a:buChar char="●"/>
            </a:pPr>
            <a:r>
              <a:rPr lang="en"/>
              <a:t>No cancellations or diversions</a:t>
            </a:r>
            <a:endParaRPr/>
          </a:p>
          <a:p>
            <a:pPr indent="-317500" lvl="0" marL="457200" rtl="0" algn="l">
              <a:spcBef>
                <a:spcPts val="0"/>
              </a:spcBef>
              <a:spcAft>
                <a:spcPts val="0"/>
              </a:spcAft>
              <a:buSzPts val="1400"/>
              <a:buChar char="●"/>
            </a:pPr>
            <a:r>
              <a:rPr lang="en"/>
              <a:t>Distance</a:t>
            </a:r>
            <a:endParaRPr/>
          </a:p>
          <a:p>
            <a:pPr indent="-304800" lvl="1" marL="914400" rtl="0" algn="l">
              <a:spcBef>
                <a:spcPts val="0"/>
              </a:spcBef>
              <a:spcAft>
                <a:spcPts val="0"/>
              </a:spcAft>
              <a:buSzPts val="1200"/>
              <a:buChar char="○"/>
            </a:pPr>
            <a:r>
              <a:rPr lang="en"/>
              <a:t>Mean = 1101 miles</a:t>
            </a:r>
            <a:endParaRPr/>
          </a:p>
          <a:p>
            <a:pPr indent="-304800" lvl="1" marL="914400" rtl="0" algn="l">
              <a:spcBef>
                <a:spcPts val="0"/>
              </a:spcBef>
              <a:spcAft>
                <a:spcPts val="0"/>
              </a:spcAft>
              <a:buSzPts val="1200"/>
              <a:buChar char="○"/>
            </a:pPr>
            <a:r>
              <a:rPr lang="en"/>
              <a:t>Min = 224 miles</a:t>
            </a:r>
            <a:endParaRPr/>
          </a:p>
          <a:p>
            <a:pPr indent="-304800" lvl="1" marL="914400" rtl="0" algn="l">
              <a:spcBef>
                <a:spcPts val="0"/>
              </a:spcBef>
              <a:spcAft>
                <a:spcPts val="0"/>
              </a:spcAft>
              <a:buSzPts val="1200"/>
              <a:buChar char="○"/>
            </a:pPr>
            <a:r>
              <a:rPr lang="en"/>
              <a:t>Max = 2296 miles</a:t>
            </a:r>
            <a:endParaRPr/>
          </a:p>
          <a:p>
            <a:pPr indent="-317500" lvl="0" marL="457200" rtl="0" algn="l">
              <a:spcBef>
                <a:spcPts val="0"/>
              </a:spcBef>
              <a:spcAft>
                <a:spcPts val="0"/>
              </a:spcAft>
              <a:buSzPts val="1400"/>
              <a:buChar char="●"/>
            </a:pPr>
            <a:r>
              <a:rPr lang="en"/>
              <a:t>ArrDelay</a:t>
            </a:r>
            <a:endParaRPr/>
          </a:p>
          <a:p>
            <a:pPr indent="-304800" lvl="1" marL="914400" rtl="0" algn="l">
              <a:spcBef>
                <a:spcPts val="0"/>
              </a:spcBef>
              <a:spcAft>
                <a:spcPts val="0"/>
              </a:spcAft>
              <a:buSzPts val="1200"/>
              <a:buChar char="○"/>
            </a:pPr>
            <a:r>
              <a:rPr lang="en"/>
              <a:t>Mean = -14 mins</a:t>
            </a:r>
            <a:endParaRPr/>
          </a:p>
          <a:p>
            <a:pPr indent="-304800" lvl="1" marL="914400" rtl="0" algn="l">
              <a:spcBef>
                <a:spcPts val="0"/>
              </a:spcBef>
              <a:spcAft>
                <a:spcPts val="0"/>
              </a:spcAft>
              <a:buSzPts val="1200"/>
              <a:buChar char="○"/>
            </a:pPr>
            <a:r>
              <a:rPr lang="en"/>
              <a:t>Min = -87 mins</a:t>
            </a:r>
            <a:endParaRPr/>
          </a:p>
          <a:p>
            <a:pPr indent="-304800" lvl="1" marL="914400" rtl="0" algn="l">
              <a:spcBef>
                <a:spcPts val="0"/>
              </a:spcBef>
              <a:spcAft>
                <a:spcPts val="0"/>
              </a:spcAft>
              <a:buSzPts val="1200"/>
              <a:buChar char="○"/>
            </a:pPr>
            <a:r>
              <a:rPr lang="en"/>
              <a:t>Max = 2142 mins -&gt; 35.7hrs</a:t>
            </a:r>
            <a:endParaRPr/>
          </a:p>
        </p:txBody>
      </p:sp>
      <p:sp>
        <p:nvSpPr>
          <p:cNvPr id="90" name="Google Shape;90;p17"/>
          <p:cNvSpPr txBox="1"/>
          <p:nvPr>
            <p:ph idx="2" type="body"/>
          </p:nvPr>
        </p:nvSpPr>
        <p:spPr>
          <a:xfrm>
            <a:off x="4832400" y="1234050"/>
            <a:ext cx="3999900" cy="3334800"/>
          </a:xfrm>
          <a:prstGeom prst="rect">
            <a:avLst/>
          </a:prstGeom>
        </p:spPr>
        <p:txBody>
          <a:bodyPr anchorCtr="0" anchor="t" bIns="91425" lIns="91425" spcFirstLastPara="1" rIns="91425" wrap="square" tIns="91425">
            <a:normAutofit lnSpcReduction="10000"/>
          </a:bodyPr>
          <a:lstStyle/>
          <a:p>
            <a:pPr indent="-317500" lvl="0" marL="457200" rtl="0" algn="l">
              <a:spcBef>
                <a:spcPts val="0"/>
              </a:spcBef>
              <a:spcAft>
                <a:spcPts val="0"/>
              </a:spcAft>
              <a:buSzPts val="1400"/>
              <a:buChar char="●"/>
            </a:pPr>
            <a:r>
              <a:rPr lang="en"/>
              <a:t>Reporting_Airline</a:t>
            </a:r>
            <a:endParaRPr/>
          </a:p>
          <a:p>
            <a:pPr indent="-304800" lvl="1" marL="914400" rtl="0" algn="l">
              <a:spcBef>
                <a:spcPts val="0"/>
              </a:spcBef>
              <a:spcAft>
                <a:spcPts val="0"/>
              </a:spcAft>
              <a:buSzPts val="1200"/>
              <a:buChar char="○"/>
            </a:pPr>
            <a:r>
              <a:rPr lang="en"/>
              <a:t>5 unique, with American Airlines most frequent at 593k occurrences</a:t>
            </a:r>
            <a:endParaRPr/>
          </a:p>
          <a:p>
            <a:pPr indent="-317500" lvl="0" marL="457200" rtl="0" algn="l">
              <a:spcBef>
                <a:spcPts val="0"/>
              </a:spcBef>
              <a:spcAft>
                <a:spcPts val="0"/>
              </a:spcAft>
              <a:buSzPts val="1400"/>
              <a:buChar char="●"/>
            </a:pPr>
            <a:r>
              <a:rPr lang="en"/>
              <a:t>OriginState</a:t>
            </a:r>
            <a:endParaRPr/>
          </a:p>
          <a:p>
            <a:pPr indent="-304800" lvl="1" marL="914400" rtl="0" algn="l">
              <a:spcBef>
                <a:spcPts val="0"/>
              </a:spcBef>
              <a:spcAft>
                <a:spcPts val="0"/>
              </a:spcAft>
              <a:buSzPts val="1200"/>
              <a:buChar char="○"/>
            </a:pPr>
            <a:r>
              <a:rPr lang="en"/>
              <a:t>7 unique, with California most frequent at 445k</a:t>
            </a:r>
            <a:endParaRPr/>
          </a:p>
          <a:p>
            <a:pPr indent="-317500" lvl="0" marL="457200" rtl="0" algn="l">
              <a:spcBef>
                <a:spcPts val="0"/>
              </a:spcBef>
              <a:spcAft>
                <a:spcPts val="0"/>
              </a:spcAft>
              <a:buSzPts val="1400"/>
              <a:buChar char="●"/>
            </a:pPr>
            <a:r>
              <a:rPr lang="en"/>
              <a:t>Origin</a:t>
            </a:r>
            <a:endParaRPr/>
          </a:p>
          <a:p>
            <a:pPr indent="-304800" lvl="1" marL="914400" rtl="0" algn="l">
              <a:spcBef>
                <a:spcPts val="0"/>
              </a:spcBef>
              <a:spcAft>
                <a:spcPts val="0"/>
              </a:spcAft>
              <a:buSzPts val="1200"/>
              <a:buChar char="○"/>
            </a:pPr>
            <a:r>
              <a:rPr lang="en"/>
              <a:t>9 unique, with Los Angeles International Airport most frequent 243k</a:t>
            </a:r>
            <a:endParaRPr/>
          </a:p>
          <a:p>
            <a:pPr indent="-317500" lvl="0" marL="457200" rtl="0" algn="l">
              <a:spcBef>
                <a:spcPts val="0"/>
              </a:spcBef>
              <a:spcAft>
                <a:spcPts val="0"/>
              </a:spcAft>
              <a:buSzPts val="1400"/>
              <a:buChar char="●"/>
            </a:pPr>
            <a:r>
              <a:rPr lang="en"/>
              <a:t>DestState</a:t>
            </a:r>
            <a:endParaRPr/>
          </a:p>
          <a:p>
            <a:pPr indent="-304800" lvl="1" marL="914400" rtl="0" algn="l">
              <a:spcBef>
                <a:spcPts val="0"/>
              </a:spcBef>
              <a:spcAft>
                <a:spcPts val="0"/>
              </a:spcAft>
              <a:buSzPts val="1200"/>
              <a:buChar char="○"/>
            </a:pPr>
            <a:r>
              <a:rPr lang="en"/>
              <a:t>Same as OriginState, but with 446k occurrences</a:t>
            </a:r>
            <a:endParaRPr/>
          </a:p>
          <a:p>
            <a:pPr indent="-317500" lvl="0" marL="457200" rtl="0" algn="l">
              <a:spcBef>
                <a:spcPts val="0"/>
              </a:spcBef>
              <a:spcAft>
                <a:spcPts val="0"/>
              </a:spcAft>
              <a:buSzPts val="1400"/>
              <a:buChar char="●"/>
            </a:pPr>
            <a:r>
              <a:rPr lang="en"/>
              <a:t>Dest</a:t>
            </a:r>
            <a:endParaRPr/>
          </a:p>
          <a:p>
            <a:pPr indent="-304800" lvl="1" marL="914400" rtl="0" algn="l">
              <a:spcBef>
                <a:spcPts val="0"/>
              </a:spcBef>
              <a:spcAft>
                <a:spcPts val="0"/>
              </a:spcAft>
              <a:buSzPts val="1200"/>
              <a:buChar char="○"/>
            </a:pPr>
            <a:r>
              <a:rPr lang="en"/>
              <a:t>Same as Origin, but with 244k occurrences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Distributions of Feature Column Data by Attribute</a:t>
            </a:r>
            <a:endParaRPr/>
          </a:p>
        </p:txBody>
      </p:sp>
      <p:pic>
        <p:nvPicPr>
          <p:cNvPr id="96" name="Google Shape;96;p18"/>
          <p:cNvPicPr preferRelativeResize="0"/>
          <p:nvPr/>
        </p:nvPicPr>
        <p:blipFill>
          <a:blip r:embed="rId3">
            <a:alphaModFix/>
          </a:blip>
          <a:stretch>
            <a:fillRect/>
          </a:stretch>
        </p:blipFill>
        <p:spPr>
          <a:xfrm>
            <a:off x="1572601" y="111850"/>
            <a:ext cx="5998802" cy="426185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Lower-Triangular Correlation Matrix of Features</a:t>
            </a:r>
            <a:endParaRPr/>
          </a:p>
        </p:txBody>
      </p:sp>
      <p:pic>
        <p:nvPicPr>
          <p:cNvPr id="102" name="Google Shape;102;p19"/>
          <p:cNvPicPr preferRelativeResize="0"/>
          <p:nvPr/>
        </p:nvPicPr>
        <p:blipFill>
          <a:blip r:embed="rId3">
            <a:alphaModFix/>
          </a:blip>
          <a:stretch>
            <a:fillRect/>
          </a:stretch>
        </p:blipFill>
        <p:spPr>
          <a:xfrm>
            <a:off x="2697162" y="105075"/>
            <a:ext cx="3749675" cy="39257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311700" y="445025"/>
            <a:ext cx="5842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can we use the data for flight delay predictions?</a:t>
            </a:r>
            <a:endParaRPr/>
          </a:p>
        </p:txBody>
      </p:sp>
      <p:sp>
        <p:nvSpPr>
          <p:cNvPr id="108" name="Google Shape;108;p20"/>
          <p:cNvSpPr txBox="1"/>
          <p:nvPr>
            <p:ph idx="1" type="body"/>
          </p:nvPr>
        </p:nvSpPr>
        <p:spPr>
          <a:xfrm>
            <a:off x="311700" y="1671950"/>
            <a:ext cx="8520600" cy="114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We can apply different </a:t>
            </a:r>
            <a:r>
              <a:rPr b="1" lang="en"/>
              <a:t>Machine Learning techniques</a:t>
            </a:r>
            <a:r>
              <a:rPr lang="en"/>
              <a:t> in order to allow companies to provide customers with data-based forecasts on potential flight delays. In our project, we used techniques such as: </a:t>
            </a:r>
            <a:endParaRPr/>
          </a:p>
        </p:txBody>
      </p:sp>
      <p:sp>
        <p:nvSpPr>
          <p:cNvPr id="109" name="Google Shape;109;p20"/>
          <p:cNvSpPr txBox="1"/>
          <p:nvPr/>
        </p:nvSpPr>
        <p:spPr>
          <a:xfrm>
            <a:off x="243300" y="4434050"/>
            <a:ext cx="8657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Playfair Display"/>
                <a:ea typeface="Playfair Display"/>
                <a:cs typeface="Playfair Display"/>
                <a:sym typeface="Playfair Display"/>
              </a:rPr>
              <a:t>Some extra dataset info: The usability score is </a:t>
            </a:r>
            <a:r>
              <a:rPr b="1" lang="en" sz="1500">
                <a:solidFill>
                  <a:schemeClr val="dk2"/>
                </a:solidFill>
                <a:latin typeface="Playfair Display"/>
                <a:ea typeface="Playfair Display"/>
                <a:cs typeface="Playfair Display"/>
                <a:sym typeface="Playfair Display"/>
              </a:rPr>
              <a:t>7.06</a:t>
            </a:r>
            <a:r>
              <a:rPr lang="en" sz="1500">
                <a:solidFill>
                  <a:schemeClr val="dk2"/>
                </a:solidFill>
                <a:latin typeface="Playfair Display"/>
                <a:ea typeface="Playfair Display"/>
                <a:cs typeface="Playfair Display"/>
                <a:sym typeface="Playfair Display"/>
              </a:rPr>
              <a:t> and it is a </a:t>
            </a:r>
            <a:r>
              <a:rPr b="1" lang="en" sz="1500">
                <a:solidFill>
                  <a:schemeClr val="dk2"/>
                </a:solidFill>
                <a:latin typeface="Playfair Display"/>
                <a:ea typeface="Playfair Display"/>
                <a:cs typeface="Playfair Display"/>
                <a:sym typeface="Playfair Display"/>
              </a:rPr>
              <a:t>binary classification</a:t>
            </a:r>
            <a:r>
              <a:rPr lang="en" sz="1500">
                <a:solidFill>
                  <a:schemeClr val="dk2"/>
                </a:solidFill>
                <a:latin typeface="Playfair Display"/>
                <a:ea typeface="Playfair Display"/>
                <a:cs typeface="Playfair Display"/>
                <a:sym typeface="Playfair Display"/>
              </a:rPr>
              <a:t> problem, with each flight (or data point) being either delayed or not.</a:t>
            </a:r>
            <a:endParaRPr sz="1500">
              <a:solidFill>
                <a:schemeClr val="dk2"/>
              </a:solidFill>
              <a:latin typeface="Playfair Display"/>
              <a:ea typeface="Playfair Display"/>
              <a:cs typeface="Playfair Display"/>
              <a:sym typeface="Playfair Display"/>
            </a:endParaRPr>
          </a:p>
        </p:txBody>
      </p:sp>
      <p:pic>
        <p:nvPicPr>
          <p:cNvPr descr="Flight delays - impact and challenges in recovering costs |…" id="110" name="Google Shape;110;p20"/>
          <p:cNvPicPr preferRelativeResize="0"/>
          <p:nvPr/>
        </p:nvPicPr>
        <p:blipFill>
          <a:blip r:embed="rId3">
            <a:alphaModFix/>
          </a:blip>
          <a:stretch>
            <a:fillRect/>
          </a:stretch>
        </p:blipFill>
        <p:spPr>
          <a:xfrm>
            <a:off x="5840650" y="0"/>
            <a:ext cx="3303350" cy="1651675"/>
          </a:xfrm>
          <a:prstGeom prst="rect">
            <a:avLst/>
          </a:prstGeom>
          <a:noFill/>
          <a:ln>
            <a:noFill/>
          </a:ln>
        </p:spPr>
      </p:pic>
      <p:sp>
        <p:nvSpPr>
          <p:cNvPr id="111" name="Google Shape;111;p20"/>
          <p:cNvSpPr txBox="1"/>
          <p:nvPr/>
        </p:nvSpPr>
        <p:spPr>
          <a:xfrm>
            <a:off x="311700" y="2782250"/>
            <a:ext cx="3158100" cy="1651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Font typeface="Playfair Display"/>
              <a:buChar char="●"/>
            </a:pPr>
            <a:r>
              <a:rPr lang="en" sz="1800">
                <a:solidFill>
                  <a:schemeClr val="dk2"/>
                </a:solidFill>
                <a:latin typeface="Playfair Display"/>
                <a:ea typeface="Playfair Display"/>
                <a:cs typeface="Playfair Display"/>
                <a:sym typeface="Playfair Display"/>
              </a:rPr>
              <a:t>Naive Bayes</a:t>
            </a:r>
            <a:endParaRPr sz="1800">
              <a:solidFill>
                <a:schemeClr val="dk2"/>
              </a:solidFill>
              <a:latin typeface="Playfair Display"/>
              <a:ea typeface="Playfair Display"/>
              <a:cs typeface="Playfair Display"/>
              <a:sym typeface="Playfair Display"/>
            </a:endParaRPr>
          </a:p>
          <a:p>
            <a:pPr indent="-342900" lvl="0" marL="457200" rtl="0" algn="l">
              <a:lnSpc>
                <a:spcPct val="115000"/>
              </a:lnSpc>
              <a:spcBef>
                <a:spcPts val="0"/>
              </a:spcBef>
              <a:spcAft>
                <a:spcPts val="0"/>
              </a:spcAft>
              <a:buClr>
                <a:schemeClr val="dk2"/>
              </a:buClr>
              <a:buSzPts val="1800"/>
              <a:buFont typeface="Playfair Display"/>
              <a:buChar char="●"/>
            </a:pPr>
            <a:r>
              <a:rPr lang="en" sz="1800">
                <a:solidFill>
                  <a:schemeClr val="dk2"/>
                </a:solidFill>
                <a:latin typeface="Playfair Display"/>
                <a:ea typeface="Playfair Display"/>
                <a:cs typeface="Playfair Display"/>
                <a:sym typeface="Playfair Display"/>
              </a:rPr>
              <a:t>Random Forest</a:t>
            </a:r>
            <a:endParaRPr sz="1800">
              <a:solidFill>
                <a:schemeClr val="dk2"/>
              </a:solidFill>
              <a:latin typeface="Playfair Display"/>
              <a:ea typeface="Playfair Display"/>
              <a:cs typeface="Playfair Display"/>
              <a:sym typeface="Playfair Display"/>
            </a:endParaRPr>
          </a:p>
          <a:p>
            <a:pPr indent="-342900" lvl="0" marL="457200" rtl="0" algn="l">
              <a:lnSpc>
                <a:spcPct val="115000"/>
              </a:lnSpc>
              <a:spcBef>
                <a:spcPts val="0"/>
              </a:spcBef>
              <a:spcAft>
                <a:spcPts val="0"/>
              </a:spcAft>
              <a:buClr>
                <a:schemeClr val="dk2"/>
              </a:buClr>
              <a:buSzPts val="1800"/>
              <a:buFont typeface="Playfair Display"/>
              <a:buChar char="●"/>
            </a:pPr>
            <a:r>
              <a:rPr lang="en" sz="1800">
                <a:solidFill>
                  <a:schemeClr val="dk2"/>
                </a:solidFill>
                <a:latin typeface="Playfair Display"/>
                <a:ea typeface="Playfair Display"/>
                <a:cs typeface="Playfair Display"/>
                <a:sym typeface="Playfair Display"/>
              </a:rPr>
              <a:t>K-nearest neighbor</a:t>
            </a:r>
            <a:endParaRPr sz="1800">
              <a:solidFill>
                <a:schemeClr val="dk2"/>
              </a:solidFill>
              <a:latin typeface="Playfair Display"/>
              <a:ea typeface="Playfair Display"/>
              <a:cs typeface="Playfair Display"/>
              <a:sym typeface="Playfair Display"/>
            </a:endParaRPr>
          </a:p>
          <a:p>
            <a:pPr indent="-342900" lvl="0" marL="457200" rtl="0" algn="l">
              <a:lnSpc>
                <a:spcPct val="115000"/>
              </a:lnSpc>
              <a:spcBef>
                <a:spcPts val="0"/>
              </a:spcBef>
              <a:spcAft>
                <a:spcPts val="0"/>
              </a:spcAft>
              <a:buClr>
                <a:schemeClr val="dk2"/>
              </a:buClr>
              <a:buSzPts val="1800"/>
              <a:buFont typeface="Playfair Display"/>
              <a:buChar char="●"/>
            </a:pPr>
            <a:r>
              <a:rPr lang="en" sz="1800">
                <a:solidFill>
                  <a:schemeClr val="dk2"/>
                </a:solidFill>
                <a:latin typeface="Playfair Display"/>
                <a:ea typeface="Playfair Display"/>
                <a:cs typeface="Playfair Display"/>
                <a:sym typeface="Playfair Display"/>
              </a:rPr>
              <a:t>Classification &amp; Regression Tree</a:t>
            </a:r>
            <a:endParaRPr sz="1800">
              <a:solidFill>
                <a:schemeClr val="dk2"/>
              </a:solidFill>
              <a:latin typeface="Playfair Display"/>
              <a:ea typeface="Playfair Display"/>
              <a:cs typeface="Playfair Display"/>
              <a:sym typeface="Playfair Display"/>
            </a:endParaRPr>
          </a:p>
        </p:txBody>
      </p:sp>
      <p:sp>
        <p:nvSpPr>
          <p:cNvPr id="112" name="Google Shape;112;p20"/>
          <p:cNvSpPr txBox="1"/>
          <p:nvPr/>
        </p:nvSpPr>
        <p:spPr>
          <a:xfrm>
            <a:off x="3645550" y="2841225"/>
            <a:ext cx="3249300" cy="1651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Font typeface="Playfair Display"/>
              <a:buChar char="●"/>
            </a:pPr>
            <a:r>
              <a:rPr lang="en" sz="1800">
                <a:solidFill>
                  <a:schemeClr val="dk2"/>
                </a:solidFill>
                <a:latin typeface="Playfair Display"/>
                <a:ea typeface="Playfair Display"/>
                <a:cs typeface="Playfair Display"/>
                <a:sym typeface="Playfair Display"/>
              </a:rPr>
              <a:t>Artificial Neural Network</a:t>
            </a:r>
            <a:endParaRPr sz="1800">
              <a:solidFill>
                <a:schemeClr val="dk2"/>
              </a:solidFill>
              <a:latin typeface="Playfair Display"/>
              <a:ea typeface="Playfair Display"/>
              <a:cs typeface="Playfair Display"/>
              <a:sym typeface="Playfair Display"/>
            </a:endParaRPr>
          </a:p>
          <a:p>
            <a:pPr indent="-342900" lvl="0" marL="457200" rtl="0" algn="l">
              <a:lnSpc>
                <a:spcPct val="115000"/>
              </a:lnSpc>
              <a:spcBef>
                <a:spcPts val="0"/>
              </a:spcBef>
              <a:spcAft>
                <a:spcPts val="0"/>
              </a:spcAft>
              <a:buClr>
                <a:schemeClr val="dk2"/>
              </a:buClr>
              <a:buSzPts val="1800"/>
              <a:buFont typeface="Playfair Display"/>
              <a:buChar char="●"/>
            </a:pPr>
            <a:r>
              <a:rPr lang="en" sz="1800">
                <a:solidFill>
                  <a:schemeClr val="dk2"/>
                </a:solidFill>
                <a:latin typeface="Playfair Display"/>
                <a:ea typeface="Playfair Display"/>
                <a:cs typeface="Playfair Display"/>
                <a:sym typeface="Playfair Display"/>
              </a:rPr>
              <a:t>Hierarchical Clustering</a:t>
            </a:r>
            <a:endParaRPr sz="1800">
              <a:solidFill>
                <a:schemeClr val="dk2"/>
              </a:solidFill>
              <a:latin typeface="Playfair Display"/>
              <a:ea typeface="Playfair Display"/>
              <a:cs typeface="Playfair Display"/>
              <a:sym typeface="Playfair Display"/>
            </a:endParaRPr>
          </a:p>
          <a:p>
            <a:pPr indent="-342900" lvl="0" marL="457200" rtl="0" algn="l">
              <a:lnSpc>
                <a:spcPct val="115000"/>
              </a:lnSpc>
              <a:spcBef>
                <a:spcPts val="0"/>
              </a:spcBef>
              <a:spcAft>
                <a:spcPts val="0"/>
              </a:spcAft>
              <a:buClr>
                <a:schemeClr val="dk2"/>
              </a:buClr>
              <a:buSzPts val="1800"/>
              <a:buFont typeface="Playfair Display"/>
              <a:buChar char="●"/>
            </a:pPr>
            <a:r>
              <a:rPr lang="en" sz="1800">
                <a:solidFill>
                  <a:schemeClr val="dk2"/>
                </a:solidFill>
                <a:latin typeface="Playfair Display"/>
                <a:ea typeface="Playfair Display"/>
                <a:cs typeface="Playfair Display"/>
                <a:sym typeface="Playfair Display"/>
              </a:rPr>
              <a:t>K-Means Clustering</a:t>
            </a:r>
            <a:endParaRPr sz="1800">
              <a:solidFill>
                <a:schemeClr val="dk2"/>
              </a:solidFill>
              <a:latin typeface="Playfair Display"/>
              <a:ea typeface="Playfair Display"/>
              <a:cs typeface="Playfair Display"/>
              <a:sym typeface="Playfair Display"/>
            </a:endParaRPr>
          </a:p>
          <a:p>
            <a:pPr indent="-342900" lvl="0" marL="457200" rtl="0" algn="l">
              <a:lnSpc>
                <a:spcPct val="115000"/>
              </a:lnSpc>
              <a:spcBef>
                <a:spcPts val="0"/>
              </a:spcBef>
              <a:spcAft>
                <a:spcPts val="0"/>
              </a:spcAft>
              <a:buClr>
                <a:schemeClr val="dk2"/>
              </a:buClr>
              <a:buSzPts val="1800"/>
              <a:buFont typeface="Playfair Display"/>
              <a:buChar char="●"/>
            </a:pPr>
            <a:r>
              <a:rPr lang="en" sz="1800">
                <a:solidFill>
                  <a:schemeClr val="dk2"/>
                </a:solidFill>
                <a:latin typeface="Playfair Display"/>
                <a:ea typeface="Playfair Display"/>
                <a:cs typeface="Playfair Display"/>
                <a:sym typeface="Playfair Display"/>
              </a:rPr>
              <a:t>Logistical Regression</a:t>
            </a:r>
            <a:endParaRPr sz="1800">
              <a:solidFill>
                <a:schemeClr val="dk2"/>
              </a:solidFill>
              <a:latin typeface="Playfair Display"/>
              <a:ea typeface="Playfair Display"/>
              <a:cs typeface="Playfair Display"/>
              <a:sym typeface="Playfair Displ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44250" y="1403850"/>
            <a:ext cx="8455500" cy="2146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Our Machine Learning Techniques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1AFD1"/>
      </a:accent4>
      <a:accent5>
        <a:srgbClr val="0F9D58"/>
      </a:accent5>
      <a:accent6>
        <a:srgbClr val="9C27B0"/>
      </a:accent6>
      <a:hlink>
        <a:srgbClr val="0F9D58"/>
      </a:hlink>
      <a:folHlink>
        <a:srgbClr val="0F9D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